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434" r:id="rId2"/>
    <p:sldId id="489" r:id="rId3"/>
    <p:sldId id="436" r:id="rId4"/>
    <p:sldId id="437" r:id="rId5"/>
    <p:sldId id="438" r:id="rId6"/>
    <p:sldId id="439" r:id="rId7"/>
    <p:sldId id="440" r:id="rId8"/>
    <p:sldId id="443" r:id="rId9"/>
    <p:sldId id="441" r:id="rId10"/>
    <p:sldId id="442" r:id="rId11"/>
    <p:sldId id="444" r:id="rId12"/>
    <p:sldId id="448" r:id="rId13"/>
    <p:sldId id="445" r:id="rId14"/>
    <p:sldId id="446" r:id="rId15"/>
    <p:sldId id="447" r:id="rId16"/>
    <p:sldId id="449" r:id="rId17"/>
    <p:sldId id="450" r:id="rId18"/>
    <p:sldId id="451" r:id="rId19"/>
    <p:sldId id="452" r:id="rId20"/>
    <p:sldId id="454" r:id="rId21"/>
    <p:sldId id="35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2" autoAdjust="0"/>
    <p:restoredTop sz="94660"/>
  </p:normalViewPr>
  <p:slideViewPr>
    <p:cSldViewPr snapToGrid="0">
      <p:cViewPr varScale="1">
        <p:scale>
          <a:sx n="89" d="100"/>
          <a:sy n="89" d="100"/>
        </p:scale>
        <p:origin x="4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358795-4820-4754-8E56-D22F14625F52}" type="datetimeFigureOut">
              <a:rPr lang="en-GB" smtClean="0"/>
              <a:t>02/07/2020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5ADB49-17A2-45E6-89A3-E75F09CB9C98}" type="slidenum">
              <a:rPr lang="en-GB" smtClean="0"/>
              <a:t>‹#›</a:t>
            </a:fld>
            <a:endParaRPr lang="en-GB"/>
          </a:p>
        </p:txBody>
      </p:sp>
    </p:spTree>
    <p:extLst>
      <p:ext uri="{BB962C8B-B14F-4D97-AF65-F5344CB8AC3E}">
        <p14:creationId xmlns:p14="http://schemas.microsoft.com/office/powerpoint/2010/main" val="2877572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What</a:t>
            </a:r>
            <a:r>
              <a:rPr lang="en-US" sz="1200" kern="1200" baseline="0" dirty="0">
                <a:solidFill>
                  <a:schemeClr val="tx1"/>
                </a:solidFill>
                <a:latin typeface="+mn-lt"/>
                <a:ea typeface="+mn-ea"/>
                <a:cs typeface="+mn-cs"/>
              </a:rPr>
              <a:t> is FID? Pause: </a:t>
            </a:r>
            <a:r>
              <a:rPr lang="en-US" sz="1200" kern="1200" dirty="0">
                <a:solidFill>
                  <a:schemeClr val="tx1"/>
                </a:solidFill>
                <a:latin typeface="+mn-lt"/>
                <a:ea typeface="+mn-ea"/>
                <a:cs typeface="+mn-cs"/>
              </a:rPr>
              <a:t>What other labels might you add?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5F26C3-758C-C240-A948-0E110870A7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3551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5F26C3-758C-C240-A948-0E110870A7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0438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892C8CD-9FDF-8243-B28D-D878A9E1556F}" type="datetimeFigureOut">
              <a:rPr lang="en-US" smtClean="0"/>
              <a:pPr/>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EEB80-9FC0-244C-8956-C572BA4BF571}" type="slidenum">
              <a:rPr lang="en-US" smtClean="0"/>
              <a:pPr/>
              <a:t>‹#›</a:t>
            </a:fld>
            <a:endParaRPr lang="en-US"/>
          </a:p>
        </p:txBody>
      </p:sp>
    </p:spTree>
    <p:extLst>
      <p:ext uri="{BB962C8B-B14F-4D97-AF65-F5344CB8AC3E}">
        <p14:creationId xmlns:p14="http://schemas.microsoft.com/office/powerpoint/2010/main" val="551715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92C8CD-9FDF-8243-B28D-D878A9E1556F}" type="datetimeFigureOut">
              <a:rPr lang="en-US" smtClean="0"/>
              <a:pPr/>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EEB80-9FC0-244C-8956-C572BA4BF571}" type="slidenum">
              <a:rPr lang="en-US" smtClean="0"/>
              <a:pPr/>
              <a:t>‹#›</a:t>
            </a:fld>
            <a:endParaRPr lang="en-US"/>
          </a:p>
        </p:txBody>
      </p:sp>
    </p:spTree>
    <p:extLst>
      <p:ext uri="{BB962C8B-B14F-4D97-AF65-F5344CB8AC3E}">
        <p14:creationId xmlns:p14="http://schemas.microsoft.com/office/powerpoint/2010/main" val="40005924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92C8CD-9FDF-8243-B28D-D878A9E1556F}" type="datetimeFigureOut">
              <a:rPr lang="en-US" smtClean="0"/>
              <a:pPr/>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EEB80-9FC0-244C-8956-C572BA4BF571}" type="slidenum">
              <a:rPr lang="en-US" smtClean="0"/>
              <a:pPr/>
              <a:t>‹#›</a:t>
            </a:fld>
            <a:endParaRPr lang="en-US"/>
          </a:p>
        </p:txBody>
      </p:sp>
    </p:spTree>
    <p:extLst>
      <p:ext uri="{BB962C8B-B14F-4D97-AF65-F5344CB8AC3E}">
        <p14:creationId xmlns:p14="http://schemas.microsoft.com/office/powerpoint/2010/main" val="20412212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92C8CD-9FDF-8243-B28D-D878A9E1556F}" type="datetimeFigureOut">
              <a:rPr lang="en-US" smtClean="0"/>
              <a:pPr/>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EEB80-9FC0-244C-8956-C572BA4BF571}" type="slidenum">
              <a:rPr lang="en-US" smtClean="0"/>
              <a:pPr/>
              <a:t>‹#›</a:t>
            </a:fld>
            <a:endParaRPr lang="en-US"/>
          </a:p>
        </p:txBody>
      </p:sp>
    </p:spTree>
    <p:extLst>
      <p:ext uri="{BB962C8B-B14F-4D97-AF65-F5344CB8AC3E}">
        <p14:creationId xmlns:p14="http://schemas.microsoft.com/office/powerpoint/2010/main" val="28566051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92C8CD-9FDF-8243-B28D-D878A9E1556F}" type="datetimeFigureOut">
              <a:rPr lang="en-US" smtClean="0"/>
              <a:pPr/>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EEB80-9FC0-244C-8956-C572BA4BF571}" type="slidenum">
              <a:rPr lang="en-US" smtClean="0"/>
              <a:pPr/>
              <a:t>‹#›</a:t>
            </a:fld>
            <a:endParaRPr lang="en-US"/>
          </a:p>
        </p:txBody>
      </p:sp>
    </p:spTree>
    <p:extLst>
      <p:ext uri="{BB962C8B-B14F-4D97-AF65-F5344CB8AC3E}">
        <p14:creationId xmlns:p14="http://schemas.microsoft.com/office/powerpoint/2010/main" val="40698785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892C8CD-9FDF-8243-B28D-D878A9E1556F}" type="datetimeFigureOut">
              <a:rPr lang="en-US" smtClean="0"/>
              <a:pPr/>
              <a:t>7/2/2020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EEB80-9FC0-244C-8956-C572BA4BF571}" type="slidenum">
              <a:rPr lang="en-US" smtClean="0"/>
              <a:pPr/>
              <a:t>‹#›</a:t>
            </a:fld>
            <a:endParaRPr lang="en-US"/>
          </a:p>
        </p:txBody>
      </p:sp>
    </p:spTree>
    <p:extLst>
      <p:ext uri="{BB962C8B-B14F-4D97-AF65-F5344CB8AC3E}">
        <p14:creationId xmlns:p14="http://schemas.microsoft.com/office/powerpoint/2010/main" val="196615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92C8CD-9FDF-8243-B28D-D878A9E1556F}" type="datetimeFigureOut">
              <a:rPr lang="en-US" smtClean="0"/>
              <a:pPr/>
              <a:t>7/2/2020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EEB80-9FC0-244C-8956-C572BA4BF571}" type="slidenum">
              <a:rPr lang="en-US" smtClean="0"/>
              <a:pPr/>
              <a:t>‹#›</a:t>
            </a:fld>
            <a:endParaRPr lang="en-US"/>
          </a:p>
        </p:txBody>
      </p:sp>
    </p:spTree>
    <p:extLst>
      <p:ext uri="{BB962C8B-B14F-4D97-AF65-F5344CB8AC3E}">
        <p14:creationId xmlns:p14="http://schemas.microsoft.com/office/powerpoint/2010/main" val="1165329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92C8CD-9FDF-8243-B28D-D878A9E1556F}" type="datetimeFigureOut">
              <a:rPr lang="en-US" smtClean="0"/>
              <a:pPr/>
              <a:t>7/2/2020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EEB80-9FC0-244C-8956-C572BA4BF571}" type="slidenum">
              <a:rPr lang="en-US" smtClean="0"/>
              <a:pPr/>
              <a:t>‹#›</a:t>
            </a:fld>
            <a:endParaRPr lang="en-US"/>
          </a:p>
        </p:txBody>
      </p:sp>
    </p:spTree>
    <p:extLst>
      <p:ext uri="{BB962C8B-B14F-4D97-AF65-F5344CB8AC3E}">
        <p14:creationId xmlns:p14="http://schemas.microsoft.com/office/powerpoint/2010/main" val="25590873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92C8CD-9FDF-8243-B28D-D878A9E1556F}" type="datetimeFigureOut">
              <a:rPr lang="en-US" smtClean="0"/>
              <a:pPr/>
              <a:t>7/2/2020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EEB80-9FC0-244C-8956-C572BA4BF571}" type="slidenum">
              <a:rPr lang="en-US" smtClean="0"/>
              <a:pPr/>
              <a:t>‹#›</a:t>
            </a:fld>
            <a:endParaRPr lang="en-US"/>
          </a:p>
        </p:txBody>
      </p:sp>
    </p:spTree>
    <p:extLst>
      <p:ext uri="{BB962C8B-B14F-4D97-AF65-F5344CB8AC3E}">
        <p14:creationId xmlns:p14="http://schemas.microsoft.com/office/powerpoint/2010/main" val="29925533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92C8CD-9FDF-8243-B28D-D878A9E1556F}" type="datetimeFigureOut">
              <a:rPr lang="en-US" smtClean="0"/>
              <a:pPr/>
              <a:t>7/2/2020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EEB80-9FC0-244C-8956-C572BA4BF571}" type="slidenum">
              <a:rPr lang="en-US" smtClean="0"/>
              <a:pPr/>
              <a:t>‹#›</a:t>
            </a:fld>
            <a:endParaRPr lang="en-US"/>
          </a:p>
        </p:txBody>
      </p:sp>
    </p:spTree>
    <p:extLst>
      <p:ext uri="{BB962C8B-B14F-4D97-AF65-F5344CB8AC3E}">
        <p14:creationId xmlns:p14="http://schemas.microsoft.com/office/powerpoint/2010/main" val="38200859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92C8CD-9FDF-8243-B28D-D878A9E1556F}" type="datetimeFigureOut">
              <a:rPr lang="en-US" smtClean="0"/>
              <a:pPr/>
              <a:t>7/2/2020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EEB80-9FC0-244C-8956-C572BA4BF571}" type="slidenum">
              <a:rPr lang="en-US" smtClean="0"/>
              <a:pPr/>
              <a:t>‹#›</a:t>
            </a:fld>
            <a:endParaRPr lang="en-US"/>
          </a:p>
        </p:txBody>
      </p:sp>
    </p:spTree>
    <p:extLst>
      <p:ext uri="{BB962C8B-B14F-4D97-AF65-F5344CB8AC3E}">
        <p14:creationId xmlns:p14="http://schemas.microsoft.com/office/powerpoint/2010/main" val="3393479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92C8CD-9FDF-8243-B28D-D878A9E1556F}" type="datetimeFigureOut">
              <a:rPr lang="en-US" smtClean="0"/>
              <a:pPr/>
              <a:t>7/2/2020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EEB80-9FC0-244C-8956-C572BA4BF571}" type="slidenum">
              <a:rPr lang="en-US" smtClean="0"/>
              <a:pPr/>
              <a:t>‹#›</a:t>
            </a:fld>
            <a:endParaRPr lang="en-US"/>
          </a:p>
        </p:txBody>
      </p:sp>
    </p:spTree>
    <p:extLst>
      <p:ext uri="{BB962C8B-B14F-4D97-AF65-F5344CB8AC3E}">
        <p14:creationId xmlns:p14="http://schemas.microsoft.com/office/powerpoint/2010/main" val="3658103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s://tnccsdv100.pressbooks.com/chapter/college-overview/" TargetMode="External"/><Relationship Id="rId2" Type="http://schemas.openxmlformats.org/officeDocument/2006/relationships/image" Target="../media/image12.jpg"/><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hyperlink" Target="https://creativecommons.org/licenses/by/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themindfulword.org/2013/life-is-addictive-experience-understanding/" TargetMode="External"/><Relationship Id="rId2" Type="http://schemas.openxmlformats.org/officeDocument/2006/relationships/image" Target="../media/image13.jpeg"/><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hyperlink" Target="https://creativecommons.org/licenses/by-sa/3.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flickr.com/photos/4thglryofgod/8451220565" TargetMode="External"/><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hyperlink" Target="https://creativecommons.org/licenses/by-nd/3.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photos/4thglryofgod/8451220565" TargetMode="External"/><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hyperlink" Target="https://creativecommons.org/licenses/by-nd/3.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readyokgo.wordpress.com/" TargetMode="External"/><Relationship Id="rId2" Type="http://schemas.openxmlformats.org/officeDocument/2006/relationships/image" Target="../media/image16.jpeg"/><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hyperlink" Target="https://creativecommons.org/licenses/by-nd/3.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pxhere.com/en/photo/1145146" TargetMode="External"/><Relationship Id="rId2" Type="http://schemas.openxmlformats.org/officeDocument/2006/relationships/image" Target="../media/image17.jpg"/><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hyperlink" Target="https://www.pexels.com/photo/one-point-perspective-photo-of-brown-concrete-bridge-leading-to-body-of-water-with-gray-nimbus-clouds-as-background-during-golden-hour-168550/" TargetMode="External"/><Relationship Id="rId2" Type="http://schemas.openxmlformats.org/officeDocument/2006/relationships/image" Target="../media/image18.jpg"/><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hyperlink" Target="http://www.crudoprod.com/dios-con-minuscula/" TargetMode="External"/><Relationship Id="rId2" Type="http://schemas.openxmlformats.org/officeDocument/2006/relationships/image" Target="../media/image19.jpg"/><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claudemariottini.com/2014/09/05/the-lords-supper-papyrus/" TargetMode="External"/><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hyperlink" Target="http://practicalevangelization.wordpress.com/tag/resources-for-intentional-discipleshi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hyperlink" Target="https://pxhere.com/en/photo/910324" TargetMode="External"/><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hyperlink" Target="https://www.deviantart.com/ayman-abdulali/art/Breaking-The-Silence-211879892" TargetMode="External"/><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hyperlink" Target="http://nataliegcurrie.com/how-to-master-difficult-workplace-conversations/" TargetMode="External"/><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hyperlink" Target="http://www.writerightwords.com/how-to-encourage-others/" TargetMode="External"/><Relationship Id="rId2" Type="http://schemas.openxmlformats.org/officeDocument/2006/relationships/image" Target="../media/image6.jpeg"/><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hyperlink" Target="https://creativecommons.org/licenses/by-nc-sa/3.0/"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en.wikipedia.org/wiki/First_Berkshire_&amp;_The_Thames_Valley" TargetMode="External"/><Relationship Id="rId3" Type="http://schemas.openxmlformats.org/officeDocument/2006/relationships/hyperlink" Target="http://www.pngall.com/plane-png" TargetMode="External"/><Relationship Id="rId7" Type="http://schemas.openxmlformats.org/officeDocument/2006/relationships/hyperlink" Target="https://en.wikipedia.org/wiki/First_Berkshire_%26_The_Thames_Valley" TargetMode="External"/><Relationship Id="rId12"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9.JPG"/><Relationship Id="rId11" Type="http://schemas.openxmlformats.org/officeDocument/2006/relationships/hyperlink" Target="https://creativecommons.org/licenses/by-nd/3.0/" TargetMode="External"/><Relationship Id="rId5" Type="http://schemas.openxmlformats.org/officeDocument/2006/relationships/hyperlink" Target="http://www.flickr.com/photos/luann_snawder_photography/7504849966/" TargetMode="External"/><Relationship Id="rId10" Type="http://schemas.openxmlformats.org/officeDocument/2006/relationships/hyperlink" Target="https://creativecommons.org/licenses/by-nc/3.0/" TargetMode="External"/><Relationship Id="rId4" Type="http://schemas.openxmlformats.org/officeDocument/2006/relationships/image" Target="../media/image8.jpg"/><Relationship Id="rId9" Type="http://schemas.openxmlformats.org/officeDocument/2006/relationships/hyperlink" Target="https://creativecommons.org/licenses/by-sa/3.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groundreport.com/the-importance-of-active-listening-in-peer-support/" TargetMode="External"/><Relationship Id="rId2" Type="http://schemas.openxmlformats.org/officeDocument/2006/relationships/image" Target="../media/image10.jpg"/><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hyperlink" Target="https://creativecommons.org/licenses/by-nc/3.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angelobisi.deviantart.com/art/Bubble-Rainbow-95030901" TargetMode="External"/><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hyperlink" Target="https://creativecommons.org/licenses/by-nc-nd/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xmlns=""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1"/>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3" name="Picture 2"/>
          <p:cNvPicPr>
            <a:picLocks noChangeAspect="1"/>
          </p:cNvPicPr>
          <p:nvPr/>
        </p:nvPicPr>
        <p:blipFill rotWithShape="1">
          <a:blip r:embed="rId2">
            <a:alphaModFix amt="50000"/>
            <a:extLst>
              <a:ext uri="{28A0092B-C50C-407E-A947-70E740481C1C}">
                <a14:useLocalDpi xmlns:a14="http://schemas.microsoft.com/office/drawing/2010/main" val="0"/>
              </a:ext>
            </a:extLst>
          </a:blip>
          <a:srcRect r="5000" b="-1"/>
          <a:stretch/>
        </p:blipFill>
        <p:spPr>
          <a:xfrm>
            <a:off x="1524020" y="2"/>
            <a:ext cx="9143980" cy="6857999"/>
          </a:xfrm>
          <a:prstGeom prst="rect">
            <a:avLst/>
          </a:prstGeom>
        </p:spPr>
      </p:pic>
      <p:sp>
        <p:nvSpPr>
          <p:cNvPr id="2" name="Title 1"/>
          <p:cNvSpPr>
            <a:spLocks noGrp="1"/>
          </p:cNvSpPr>
          <p:nvPr>
            <p:ph type="title"/>
          </p:nvPr>
        </p:nvSpPr>
        <p:spPr>
          <a:xfrm>
            <a:off x="2152650" y="249907"/>
            <a:ext cx="7886700" cy="2900518"/>
          </a:xfrm>
        </p:spPr>
        <p:txBody>
          <a:bodyPr vert="horz" lIns="91440" tIns="45720" rIns="91440" bIns="45720" rtlCol="0" anchor="b">
            <a:normAutofit/>
          </a:bodyPr>
          <a:lstStyle/>
          <a:p>
            <a:pPr defTabSz="914400">
              <a:lnSpc>
                <a:spcPct val="90000"/>
              </a:lnSpc>
            </a:pPr>
            <a:r>
              <a:rPr lang="en-US" sz="3200" dirty="0">
                <a:solidFill>
                  <a:srgbClr val="FF0000"/>
                </a:solidFill>
              </a:rPr>
              <a:t>The Double-in-Five Challenge</a:t>
            </a:r>
            <a:r>
              <a:rPr lang="en-US" sz="3200" dirty="0">
                <a:solidFill>
                  <a:srgbClr val="FFFFFF"/>
                </a:solidFill>
              </a:rPr>
              <a:t/>
            </a:r>
            <a:br>
              <a:rPr lang="en-US" sz="3200" dirty="0">
                <a:solidFill>
                  <a:srgbClr val="FFFFFF"/>
                </a:solidFill>
              </a:rPr>
            </a:br>
            <a:r>
              <a:rPr lang="en-US" sz="3200" dirty="0">
                <a:solidFill>
                  <a:srgbClr val="FFFFFF"/>
                </a:solidFill>
              </a:rPr>
              <a:t/>
            </a:r>
            <a:br>
              <a:rPr lang="en-US" sz="3200" dirty="0">
                <a:solidFill>
                  <a:srgbClr val="FFFFFF"/>
                </a:solidFill>
              </a:rPr>
            </a:br>
            <a:r>
              <a:rPr lang="en-US" sz="3200" dirty="0">
                <a:solidFill>
                  <a:srgbClr val="FFFFFF"/>
                </a:solidFill>
              </a:rPr>
              <a:t>- it is a parish challenge to </a:t>
            </a:r>
            <a:r>
              <a:rPr lang="en-US" sz="3200" u="sng" dirty="0">
                <a:solidFill>
                  <a:srgbClr val="FFFFFF"/>
                </a:solidFill>
              </a:rPr>
              <a:t>double</a:t>
            </a:r>
            <a:r>
              <a:rPr lang="en-US" sz="3200" dirty="0">
                <a:solidFill>
                  <a:srgbClr val="FFFFFF"/>
                </a:solidFill>
              </a:rPr>
              <a:t> the number of committed disciples of Jesus </a:t>
            </a:r>
            <a:r>
              <a:rPr lang="en-US" sz="3200" u="sng" dirty="0">
                <a:solidFill>
                  <a:srgbClr val="FFFFFF"/>
                </a:solidFill>
              </a:rPr>
              <a:t>in 5</a:t>
            </a:r>
            <a:r>
              <a:rPr lang="en-US" sz="3200" dirty="0">
                <a:solidFill>
                  <a:srgbClr val="FFFFFF"/>
                </a:solidFill>
              </a:rPr>
              <a:t> years</a:t>
            </a:r>
            <a:br>
              <a:rPr lang="en-US" sz="3200" dirty="0">
                <a:solidFill>
                  <a:srgbClr val="FFFFFF"/>
                </a:solidFill>
              </a:rPr>
            </a:br>
            <a:r>
              <a:rPr lang="en-US" sz="3200" dirty="0">
                <a:solidFill>
                  <a:srgbClr val="FFFFFF"/>
                </a:solidFill>
              </a:rPr>
              <a:t>How?</a:t>
            </a:r>
            <a:br>
              <a:rPr lang="en-US" sz="3200" dirty="0">
                <a:solidFill>
                  <a:srgbClr val="FFFFFF"/>
                </a:solidFill>
              </a:rPr>
            </a:br>
            <a:r>
              <a:rPr lang="en-US" sz="3200" dirty="0">
                <a:solidFill>
                  <a:srgbClr val="FFFFFF"/>
                </a:solidFill>
              </a:rPr>
              <a:t>P. 186</a:t>
            </a:r>
          </a:p>
        </p:txBody>
      </p:sp>
      <p:pic>
        <p:nvPicPr>
          <p:cNvPr id="5" name="Picture 4" descr="A blurry photo of a person&#10;&#10;Description automatically generated">
            <a:extLst>
              <a:ext uri="{FF2B5EF4-FFF2-40B4-BE49-F238E27FC236}">
                <a16:creationId xmlns:a16="http://schemas.microsoft.com/office/drawing/2014/main" xmlns="" id="{09EBCCFD-6077-4C54-8D37-DCC7BA69EB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7980" y="249907"/>
            <a:ext cx="1427334" cy="1713564"/>
          </a:xfrm>
          <a:prstGeom prst="rect">
            <a:avLst/>
          </a:prstGeom>
        </p:spPr>
      </p:pic>
    </p:spTree>
    <p:extLst>
      <p:ext uri="{BB962C8B-B14F-4D97-AF65-F5344CB8AC3E}">
        <p14:creationId xmlns:p14="http://schemas.microsoft.com/office/powerpoint/2010/main" val="16863502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8153EC8-8E01-4D70-B575-24ABD35A11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000" y="0"/>
            <a:ext cx="47910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1735855" y="369116"/>
            <a:ext cx="4485980" cy="6132352"/>
          </a:xfrm>
          <a:noFill/>
        </p:spPr>
        <p:txBody>
          <a:bodyPr vert="horz" lIns="91440" tIns="45720" rIns="91440" bIns="45720" rtlCol="0" anchor="b">
            <a:normAutofit/>
          </a:bodyPr>
          <a:lstStyle/>
          <a:p>
            <a:pPr algn="l" defTabSz="914400">
              <a:lnSpc>
                <a:spcPct val="90000"/>
              </a:lnSpc>
            </a:pPr>
            <a:r>
              <a:rPr lang="en-US" sz="2800" dirty="0">
                <a:solidFill>
                  <a:schemeClr val="bg1"/>
                </a:solidFill>
              </a:rPr>
              <a:t>- But it is extremely </a:t>
            </a:r>
            <a:r>
              <a:rPr lang="en-US" sz="2800" dirty="0">
                <a:solidFill>
                  <a:srgbClr val="FF0000"/>
                </a:solidFill>
              </a:rPr>
              <a:t>SIMPLE</a:t>
            </a:r>
            <a:r>
              <a:rPr lang="en-US" sz="2800" dirty="0">
                <a:solidFill>
                  <a:schemeClr val="bg1"/>
                </a:solidFill>
              </a:rPr>
              <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In practice:</a:t>
            </a:r>
            <a:br>
              <a:rPr lang="en-US" sz="2800" dirty="0">
                <a:solidFill>
                  <a:schemeClr val="bg1"/>
                </a:solidFill>
              </a:rPr>
            </a:br>
            <a:r>
              <a:rPr lang="en-US" sz="2800" u="sng" dirty="0">
                <a:solidFill>
                  <a:schemeClr val="bg1"/>
                </a:solidFill>
              </a:rPr>
              <a:t>Start</a:t>
            </a:r>
            <a:r>
              <a:rPr lang="en-US" sz="2800" dirty="0">
                <a:solidFill>
                  <a:schemeClr val="bg1"/>
                </a:solidFill>
              </a:rPr>
              <a:t> with asking the following or similar question:</a:t>
            </a:r>
            <a:br>
              <a:rPr lang="en-US" sz="2800" dirty="0">
                <a:solidFill>
                  <a:schemeClr val="bg1"/>
                </a:solidFill>
              </a:rPr>
            </a:br>
            <a:r>
              <a:rPr lang="en-US" sz="2800" dirty="0">
                <a:solidFill>
                  <a:schemeClr val="bg1"/>
                </a:solidFill>
              </a:rPr>
              <a:t/>
            </a:r>
            <a:br>
              <a:rPr lang="en-US" sz="2800" dirty="0">
                <a:solidFill>
                  <a:schemeClr val="bg1"/>
                </a:solidFill>
              </a:rPr>
            </a:br>
            <a:r>
              <a:rPr lang="en-US" sz="2800" i="1" dirty="0">
                <a:solidFill>
                  <a:srgbClr val="FF0000"/>
                </a:solidFill>
              </a:rPr>
              <a:t>Can you describe your relationship with God to this point in your life?</a:t>
            </a:r>
            <a:r>
              <a:rPr lang="en-US" sz="2800" i="1" dirty="0">
                <a:solidFill>
                  <a:schemeClr val="bg1"/>
                </a:solidFill>
              </a:rPr>
              <a:t/>
            </a:r>
            <a:br>
              <a:rPr lang="en-US" sz="2800" i="1" dirty="0">
                <a:solidFill>
                  <a:schemeClr val="bg1"/>
                </a:solidFill>
              </a:rPr>
            </a:br>
            <a:r>
              <a:rPr lang="en-US" sz="2800" i="1" dirty="0">
                <a:solidFill>
                  <a:schemeClr val="bg1"/>
                </a:solidFill>
              </a:rPr>
              <a:t>Or</a:t>
            </a:r>
            <a:br>
              <a:rPr lang="en-US" sz="2800" i="1" dirty="0">
                <a:solidFill>
                  <a:schemeClr val="bg1"/>
                </a:solidFill>
              </a:rPr>
            </a:br>
            <a:r>
              <a:rPr lang="en-US" sz="2800" i="1" dirty="0">
                <a:solidFill>
                  <a:srgbClr val="FF0000"/>
                </a:solidFill>
              </a:rPr>
              <a:t>Can you tell me about the story of your relationship with God so far?</a:t>
            </a:r>
          </a:p>
        </p:txBody>
      </p:sp>
      <p:pic>
        <p:nvPicPr>
          <p:cNvPr id="4" name="Picture 3" descr="Two people sitting at a table&#10;&#10;Description automatically generated">
            <a:extLst>
              <a:ext uri="{FF2B5EF4-FFF2-40B4-BE49-F238E27FC236}">
                <a16:creationId xmlns:a16="http://schemas.microsoft.com/office/drawing/2014/main" xmlns="" id="{0466B63D-672D-488D-9BCF-9A8215BFE7B4}"/>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36582" r="11836" b="-1"/>
          <a:stretch/>
        </p:blipFill>
        <p:spPr>
          <a:xfrm>
            <a:off x="6096000" y="10"/>
            <a:ext cx="4579241" cy="6857990"/>
          </a:xfrm>
          <a:prstGeom prst="rect">
            <a:avLst/>
          </a:prstGeom>
        </p:spPr>
      </p:pic>
      <p:sp>
        <p:nvSpPr>
          <p:cNvPr id="5" name="TextBox 4">
            <a:extLst>
              <a:ext uri="{FF2B5EF4-FFF2-40B4-BE49-F238E27FC236}">
                <a16:creationId xmlns:a16="http://schemas.microsoft.com/office/drawing/2014/main" xmlns="" id="{AF46E09A-5123-46C7-A939-EE12F93E977B}"/>
              </a:ext>
            </a:extLst>
          </p:cNvPr>
          <p:cNvSpPr txBox="1"/>
          <p:nvPr/>
        </p:nvSpPr>
        <p:spPr>
          <a:xfrm>
            <a:off x="8488424" y="6657946"/>
            <a:ext cx="2186816" cy="200055"/>
          </a:xfrm>
          <a:prstGeom prst="rect">
            <a:avLst/>
          </a:prstGeom>
          <a:solidFill>
            <a:srgbClr val="000000"/>
          </a:solidFill>
        </p:spPr>
        <p:txBody>
          <a:bodyPr wrap="none" rtlCol="0">
            <a:spAutoFit/>
          </a:bodyPr>
          <a:lstStyle/>
          <a:p>
            <a:pPr algn="r" defTabSz="457200">
              <a:spcAft>
                <a:spcPts val="600"/>
              </a:spcAft>
            </a:pPr>
            <a:r>
              <a:rPr lang="en-GB" sz="700">
                <a:solidFill>
                  <a:srgbClr val="FFFFFF"/>
                </a:solidFill>
                <a:latin typeface="Calibri"/>
                <a:hlinkClick r:id="rId3" tooltip="https://tnccsdv100.pressbooks.com/chapter/college-overview/">
                  <a:extLst>
                    <a:ext uri="{A12FA001-AC4F-418D-AE19-62706E023703}">
                      <ahyp:hlinkClr xmlns:ahyp="http://schemas.microsoft.com/office/drawing/2018/hyperlinkcolor" xmlns="" val="tx"/>
                    </a:ext>
                  </a:extLst>
                </a:hlinkClick>
              </a:rPr>
              <a:t>This Photo</a:t>
            </a:r>
            <a:r>
              <a:rPr lang="en-GB" sz="700">
                <a:solidFill>
                  <a:srgbClr val="FFFFFF"/>
                </a:solidFill>
                <a:latin typeface="Calibri"/>
              </a:rPr>
              <a:t> by Unknown Author is licensed under </a:t>
            </a:r>
            <a:r>
              <a:rPr lang="en-GB" sz="700">
                <a:solidFill>
                  <a:srgbClr val="FFFFFF"/>
                </a:solidFill>
                <a:latin typeface="Calibri"/>
                <a:hlinkClick r:id="rId4" tooltip="https://creativecommons.org/licenses/by/3.0/">
                  <a:extLst>
                    <a:ext uri="{A12FA001-AC4F-418D-AE19-62706E023703}">
                      <ahyp:hlinkClr xmlns:ahyp="http://schemas.microsoft.com/office/drawing/2018/hyperlinkcolor" xmlns="" val="tx"/>
                    </a:ext>
                  </a:extLst>
                </a:hlinkClick>
              </a:rPr>
              <a:t>CC BY</a:t>
            </a:r>
            <a:endParaRPr lang="en-GB" sz="700">
              <a:solidFill>
                <a:srgbClr val="FFFFFF"/>
              </a:solidFill>
              <a:latin typeface="Calibri"/>
            </a:endParaRPr>
          </a:p>
        </p:txBody>
      </p:sp>
      <p:pic>
        <p:nvPicPr>
          <p:cNvPr id="6" name="Picture 5" descr="A blurry photo of a person&#10;&#10;Description automatically generated">
            <a:extLst>
              <a:ext uri="{FF2B5EF4-FFF2-40B4-BE49-F238E27FC236}">
                <a16:creationId xmlns:a16="http://schemas.microsoft.com/office/drawing/2014/main" xmlns="" id="{DAA85DF5-AAA4-4168-9880-6AFCD8B1E8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7980" y="249907"/>
            <a:ext cx="1427334" cy="1713564"/>
          </a:xfrm>
          <a:prstGeom prst="rect">
            <a:avLst/>
          </a:prstGeom>
        </p:spPr>
      </p:pic>
    </p:spTree>
    <p:extLst>
      <p:ext uri="{BB962C8B-B14F-4D97-AF65-F5344CB8AC3E}">
        <p14:creationId xmlns:p14="http://schemas.microsoft.com/office/powerpoint/2010/main" val="15089171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22A397E7-BF60-45B2-84C7-B074B76C37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4" name="Picture 3" descr="A person flying through the air on a cloudy day&#10;&#10;Description automatically generated">
            <a:extLst>
              <a:ext uri="{FF2B5EF4-FFF2-40B4-BE49-F238E27FC236}">
                <a16:creationId xmlns:a16="http://schemas.microsoft.com/office/drawing/2014/main" xmlns="" id="{82362A6D-E5F2-4246-BFCF-C638B5E5433E}"/>
              </a:ext>
            </a:extLst>
          </p:cNvPr>
          <p:cNvPicPr>
            <a:picLocks noChangeAspect="1"/>
          </p:cNvPicPr>
          <p:nvPr/>
        </p:nvPicPr>
        <p:blipFill rotWithShape="1">
          <a:blip r:embed="rId2">
            <a:alphaModFix/>
            <a:extLst>
              <a:ext uri="{837473B0-CC2E-450A-ABE3-18F120FF3D39}">
                <a1611:picAttrSrcUrl xmlns:a1611="http://schemas.microsoft.com/office/drawing/2016/11/main" xmlns="" r:id="rId3"/>
              </a:ext>
            </a:extLst>
          </a:blip>
          <a:srcRect l="18488" r="23783" b="-1"/>
          <a:stretch/>
        </p:blipFill>
        <p:spPr>
          <a:xfrm>
            <a:off x="4736926" y="10"/>
            <a:ext cx="5931074" cy="6857992"/>
          </a:xfrm>
          <a:prstGeom prst="rect">
            <a:avLst/>
          </a:prstGeom>
        </p:spPr>
      </p:pic>
      <p:sp>
        <p:nvSpPr>
          <p:cNvPr id="12" name="Rectangle 11">
            <a:extLst>
              <a:ext uri="{FF2B5EF4-FFF2-40B4-BE49-F238E27FC236}">
                <a16:creationId xmlns:a16="http://schemas.microsoft.com/office/drawing/2014/main" xmlns="" id="{890DEF05-784E-4B61-89E4-04C4ECF4E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2070498" y="1115219"/>
            <a:ext cx="4129087" cy="4236941"/>
          </a:xfrm>
        </p:spPr>
        <p:txBody>
          <a:bodyPr vert="horz" lIns="91440" tIns="45720" rIns="91440" bIns="45720" rtlCol="0" anchor="b">
            <a:normAutofit fontScale="90000"/>
          </a:bodyPr>
          <a:lstStyle/>
          <a:p>
            <a:pPr algn="l" defTabSz="914400">
              <a:lnSpc>
                <a:spcPct val="90000"/>
              </a:lnSpc>
            </a:pPr>
            <a:r>
              <a:rPr lang="en-US" sz="3200" dirty="0">
                <a:solidFill>
                  <a:schemeClr val="bg1"/>
                </a:solidFill>
              </a:rPr>
              <a:t>Peoples </a:t>
            </a:r>
            <a:r>
              <a:rPr lang="en-US" sz="3200" u="sng" dirty="0">
                <a:solidFill>
                  <a:schemeClr val="bg1"/>
                </a:solidFill>
              </a:rPr>
              <a:t>lived experiences </a:t>
            </a:r>
            <a:r>
              <a:rPr lang="en-US" sz="3200" dirty="0">
                <a:solidFill>
                  <a:schemeClr val="bg1"/>
                </a:solidFill>
              </a:rPr>
              <a:t>of relationship with God can be totally </a:t>
            </a:r>
            <a:r>
              <a:rPr lang="en-US" sz="3200" u="sng" dirty="0">
                <a:solidFill>
                  <a:schemeClr val="bg1"/>
                </a:solidFill>
              </a:rPr>
              <a:t>out of line with their religious belonging</a:t>
            </a:r>
            <a:r>
              <a:rPr lang="en-US" sz="3200" dirty="0">
                <a:solidFill>
                  <a:schemeClr val="bg1"/>
                </a:solidFill>
              </a:rPr>
              <a:t/>
            </a:r>
            <a:br>
              <a:rPr lang="en-US" sz="3200" dirty="0">
                <a:solidFill>
                  <a:schemeClr val="bg1"/>
                </a:solidFill>
              </a:rPr>
            </a:br>
            <a:r>
              <a:rPr lang="en-US" sz="3200" dirty="0">
                <a:solidFill>
                  <a:schemeClr val="bg1"/>
                </a:solidFill>
              </a:rPr>
              <a:t/>
            </a:r>
            <a:br>
              <a:rPr lang="en-US" sz="3200" dirty="0">
                <a:solidFill>
                  <a:schemeClr val="bg1"/>
                </a:solidFill>
              </a:rPr>
            </a:br>
            <a:r>
              <a:rPr lang="en-US" sz="3200" dirty="0">
                <a:solidFill>
                  <a:schemeClr val="bg1"/>
                </a:solidFill>
              </a:rPr>
              <a:t>IMPORTANT RULE: </a:t>
            </a:r>
            <a:r>
              <a:rPr lang="en-US" sz="3200" u="sng" dirty="0">
                <a:solidFill>
                  <a:schemeClr val="bg1"/>
                </a:solidFill>
              </a:rPr>
              <a:t>never accept a ‘label’ in the place of a life story</a:t>
            </a:r>
            <a:r>
              <a:rPr lang="en-US" sz="1800" dirty="0">
                <a:solidFill>
                  <a:schemeClr val="bg1"/>
                </a:solidFill>
              </a:rPr>
              <a:t/>
            </a:r>
            <a:br>
              <a:rPr lang="en-US" sz="1800" dirty="0">
                <a:solidFill>
                  <a:schemeClr val="bg1"/>
                </a:solidFill>
              </a:rPr>
            </a:br>
            <a:r>
              <a:rPr lang="en-US" sz="1800" dirty="0">
                <a:solidFill>
                  <a:schemeClr val="bg1"/>
                </a:solidFill>
              </a:rPr>
              <a:t>p. 194</a:t>
            </a:r>
          </a:p>
        </p:txBody>
      </p:sp>
      <p:cxnSp>
        <p:nvCxnSpPr>
          <p:cNvPr id="14" name="Straight Connector 13">
            <a:extLst>
              <a:ext uri="{FF2B5EF4-FFF2-40B4-BE49-F238E27FC236}">
                <a16:creationId xmlns:a16="http://schemas.microsoft.com/office/drawing/2014/main" xmlns="" id="{C41BAEC7-F7B0-4224-8B18-8F74B7D87F0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1620439"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076C7265-39DA-4C6B-8748-F20042D32557}"/>
              </a:ext>
            </a:extLst>
          </p:cNvPr>
          <p:cNvSpPr txBox="1"/>
          <p:nvPr/>
        </p:nvSpPr>
        <p:spPr>
          <a:xfrm>
            <a:off x="8360958" y="6657948"/>
            <a:ext cx="2307042" cy="200055"/>
          </a:xfrm>
          <a:prstGeom prst="rect">
            <a:avLst/>
          </a:prstGeom>
          <a:solidFill>
            <a:srgbClr val="000000"/>
          </a:solidFill>
        </p:spPr>
        <p:txBody>
          <a:bodyPr wrap="none" rtlCol="0">
            <a:spAutoFit/>
          </a:bodyPr>
          <a:lstStyle/>
          <a:p>
            <a:pPr algn="r" defTabSz="457200">
              <a:spcAft>
                <a:spcPts val="600"/>
              </a:spcAft>
            </a:pPr>
            <a:r>
              <a:rPr lang="en-GB" sz="700">
                <a:solidFill>
                  <a:srgbClr val="FFFFFF"/>
                </a:solidFill>
                <a:latin typeface="Calibri"/>
                <a:hlinkClick r:id="rId3" tooltip="http://www.themindfulword.org/2013/life-is-addictive-experience-understanding/">
                  <a:extLst>
                    <a:ext uri="{A12FA001-AC4F-418D-AE19-62706E023703}">
                      <ahyp:hlinkClr xmlns:ahyp="http://schemas.microsoft.com/office/drawing/2018/hyperlinkcolor" xmlns="" val="tx"/>
                    </a:ext>
                  </a:extLst>
                </a:hlinkClick>
              </a:rPr>
              <a:t>This Photo</a:t>
            </a:r>
            <a:r>
              <a:rPr lang="en-GB" sz="700">
                <a:solidFill>
                  <a:srgbClr val="FFFFFF"/>
                </a:solidFill>
                <a:latin typeface="Calibri"/>
              </a:rPr>
              <a:t> by Unknown Author is licensed under </a:t>
            </a:r>
            <a:r>
              <a:rPr lang="en-GB" sz="700">
                <a:solidFill>
                  <a:srgbClr val="FFFFFF"/>
                </a:solidFill>
                <a:latin typeface="Calibri"/>
                <a:hlinkClick r:id="rId4" tooltip="https://creativecommons.org/licenses/by-sa/3.0/">
                  <a:extLst>
                    <a:ext uri="{A12FA001-AC4F-418D-AE19-62706E023703}">
                      <ahyp:hlinkClr xmlns:ahyp="http://schemas.microsoft.com/office/drawing/2018/hyperlinkcolor" xmlns="" val="tx"/>
                    </a:ext>
                  </a:extLst>
                </a:hlinkClick>
              </a:rPr>
              <a:t>CC BY-SA</a:t>
            </a:r>
            <a:endParaRPr lang="en-GB" sz="700">
              <a:solidFill>
                <a:srgbClr val="FFFFFF"/>
              </a:solidFill>
              <a:latin typeface="Calibri"/>
            </a:endParaRPr>
          </a:p>
        </p:txBody>
      </p:sp>
      <p:pic>
        <p:nvPicPr>
          <p:cNvPr id="8" name="Picture 7" descr="A blurry photo of a person&#10;&#10;Description automatically generated">
            <a:extLst>
              <a:ext uri="{FF2B5EF4-FFF2-40B4-BE49-F238E27FC236}">
                <a16:creationId xmlns:a16="http://schemas.microsoft.com/office/drawing/2014/main" xmlns="" id="{305A56E2-B9D5-4453-99A5-3EF49E6E80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7980" y="249907"/>
            <a:ext cx="1427334" cy="1713564"/>
          </a:xfrm>
          <a:prstGeom prst="rect">
            <a:avLst/>
          </a:prstGeom>
        </p:spPr>
      </p:pic>
    </p:spTree>
    <p:extLst>
      <p:ext uri="{BB962C8B-B14F-4D97-AF65-F5344CB8AC3E}">
        <p14:creationId xmlns:p14="http://schemas.microsoft.com/office/powerpoint/2010/main" val="40228989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140682" y="-1467939"/>
            <a:ext cx="5940879" cy="9325630"/>
          </a:xfrm>
          <a:prstGeom prst="rect">
            <a:avLst/>
          </a:prstGeom>
          <a:noFill/>
        </p:spPr>
        <p:txBody>
          <a:bodyPr wrap="square" rtlCol="0">
            <a:spAutoFit/>
          </a:bodyPr>
          <a:lstStyle/>
          <a:p>
            <a:pPr defTabSz="457200">
              <a:defRPr/>
            </a:pPr>
            <a:r>
              <a:rPr lang="en-US" sz="60000" dirty="0">
                <a:solidFill>
                  <a:srgbClr val="000090"/>
                </a:solidFill>
                <a:latin typeface="Calibri"/>
                <a:cs typeface="Calibri"/>
              </a:rPr>
              <a:t>?</a:t>
            </a:r>
          </a:p>
        </p:txBody>
      </p:sp>
      <p:sp>
        <p:nvSpPr>
          <p:cNvPr id="4" name="TextBox 3"/>
          <p:cNvSpPr txBox="1"/>
          <p:nvPr/>
        </p:nvSpPr>
        <p:spPr>
          <a:xfrm>
            <a:off x="1615253" y="507832"/>
            <a:ext cx="2111064" cy="646331"/>
          </a:xfrm>
          <a:prstGeom prst="rect">
            <a:avLst/>
          </a:prstGeom>
          <a:solidFill>
            <a:schemeClr val="accent1">
              <a:lumMod val="50000"/>
              <a:alpha val="49020"/>
            </a:schemeClr>
          </a:solidFill>
          <a:effectLst>
            <a:outerShdw blurRad="50800" dist="38100" dir="2700000">
              <a:srgbClr val="000000">
                <a:alpha val="43000"/>
              </a:srgbClr>
            </a:outerShdw>
          </a:effectLst>
        </p:spPr>
        <p:txBody>
          <a:bodyPr wrap="square" rtlCol="0">
            <a:spAutoFit/>
          </a:bodyPr>
          <a:lstStyle/>
          <a:p>
            <a:pPr defTabSz="457200">
              <a:defRPr/>
            </a:pPr>
            <a:r>
              <a:rPr lang="en-US" sz="3600" dirty="0">
                <a:solidFill>
                  <a:srgbClr val="EEECE1"/>
                </a:solidFill>
                <a:latin typeface="Candara"/>
                <a:ea typeface="Verdana" pitchFamily="34" charset="0"/>
                <a:cs typeface="Candara"/>
              </a:rPr>
              <a:t>baptized</a:t>
            </a:r>
          </a:p>
        </p:txBody>
      </p:sp>
      <p:sp>
        <p:nvSpPr>
          <p:cNvPr id="5" name="TextBox 4"/>
          <p:cNvSpPr txBox="1"/>
          <p:nvPr/>
        </p:nvSpPr>
        <p:spPr>
          <a:xfrm>
            <a:off x="4140681" y="1"/>
            <a:ext cx="1778852" cy="830997"/>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pPr defTabSz="457200">
              <a:defRPr/>
            </a:pPr>
            <a:r>
              <a:rPr lang="en-US" sz="4800" dirty="0">
                <a:solidFill>
                  <a:srgbClr val="EEECE1"/>
                </a:solidFill>
                <a:latin typeface="Candara"/>
                <a:ea typeface="Verdana" pitchFamily="34" charset="0"/>
                <a:cs typeface="Candara"/>
              </a:rPr>
              <a:t>liberal</a:t>
            </a:r>
          </a:p>
        </p:txBody>
      </p:sp>
      <p:sp>
        <p:nvSpPr>
          <p:cNvPr id="6" name="TextBox 5"/>
          <p:cNvSpPr txBox="1"/>
          <p:nvPr/>
        </p:nvSpPr>
        <p:spPr>
          <a:xfrm>
            <a:off x="5092635" y="3707209"/>
            <a:ext cx="2627943" cy="769441"/>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pPr defTabSz="457200">
              <a:defRPr/>
            </a:pPr>
            <a:r>
              <a:rPr lang="en-US" sz="4400" dirty="0">
                <a:solidFill>
                  <a:srgbClr val="EEECE1"/>
                </a:solidFill>
                <a:latin typeface="Candara"/>
                <a:ea typeface="Verdana" pitchFamily="34" charset="0"/>
                <a:cs typeface="Candara"/>
              </a:rPr>
              <a:t>confirmed</a:t>
            </a:r>
          </a:p>
        </p:txBody>
      </p:sp>
      <p:sp>
        <p:nvSpPr>
          <p:cNvPr id="7" name="TextBox 6"/>
          <p:cNvSpPr txBox="1"/>
          <p:nvPr/>
        </p:nvSpPr>
        <p:spPr>
          <a:xfrm>
            <a:off x="8895175" y="2983690"/>
            <a:ext cx="1374695" cy="584776"/>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pPr defTabSz="457200">
              <a:defRPr/>
            </a:pPr>
            <a:r>
              <a:rPr lang="en-US" sz="3200" dirty="0">
                <a:solidFill>
                  <a:srgbClr val="EEECE1"/>
                </a:solidFill>
                <a:latin typeface="Candara"/>
                <a:ea typeface="Verdana" pitchFamily="34" charset="0"/>
                <a:cs typeface="Candara"/>
              </a:rPr>
              <a:t>atheist</a:t>
            </a:r>
          </a:p>
        </p:txBody>
      </p:sp>
      <p:sp>
        <p:nvSpPr>
          <p:cNvPr id="8" name="TextBox 7"/>
          <p:cNvSpPr txBox="1"/>
          <p:nvPr/>
        </p:nvSpPr>
        <p:spPr>
          <a:xfrm>
            <a:off x="2055958" y="2387293"/>
            <a:ext cx="849436" cy="646331"/>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pPr defTabSz="457200">
              <a:defRPr/>
            </a:pPr>
            <a:r>
              <a:rPr lang="en-US" sz="3600" dirty="0">
                <a:solidFill>
                  <a:srgbClr val="EEECE1"/>
                </a:solidFill>
                <a:latin typeface="Candara"/>
                <a:ea typeface="Verdana" pitchFamily="34" charset="0"/>
                <a:cs typeface="Candara"/>
              </a:rPr>
              <a:t>left</a:t>
            </a:r>
          </a:p>
        </p:txBody>
      </p:sp>
      <p:sp>
        <p:nvSpPr>
          <p:cNvPr id="9" name="TextBox 8"/>
          <p:cNvSpPr txBox="1"/>
          <p:nvPr/>
        </p:nvSpPr>
        <p:spPr>
          <a:xfrm>
            <a:off x="5715001" y="5034170"/>
            <a:ext cx="4868941" cy="707886"/>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pPr defTabSz="457200">
              <a:defRPr/>
            </a:pPr>
            <a:r>
              <a:rPr lang="en-US" sz="4000" dirty="0">
                <a:solidFill>
                  <a:srgbClr val="EEECE1"/>
                </a:solidFill>
                <a:latin typeface="Candara"/>
                <a:ea typeface="Verdana" pitchFamily="34" charset="0"/>
                <a:cs typeface="Candara"/>
              </a:rPr>
              <a:t>married in the Church</a:t>
            </a:r>
          </a:p>
        </p:txBody>
      </p:sp>
      <p:sp>
        <p:nvSpPr>
          <p:cNvPr id="10" name="TextBox 9"/>
          <p:cNvSpPr txBox="1"/>
          <p:nvPr/>
        </p:nvSpPr>
        <p:spPr>
          <a:xfrm>
            <a:off x="1667306" y="5762445"/>
            <a:ext cx="3910220" cy="923330"/>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pPr defTabSz="457200">
              <a:defRPr/>
            </a:pPr>
            <a:r>
              <a:rPr lang="en-US" sz="5400" dirty="0">
                <a:solidFill>
                  <a:srgbClr val="EEECE1"/>
                </a:solidFill>
                <a:latin typeface="Candara"/>
                <a:ea typeface="Verdana" pitchFamily="34" charset="0"/>
                <a:cs typeface="Candara"/>
              </a:rPr>
              <a:t>conservative</a:t>
            </a:r>
          </a:p>
        </p:txBody>
      </p:sp>
      <p:sp>
        <p:nvSpPr>
          <p:cNvPr id="11" name="TextBox 10"/>
          <p:cNvSpPr txBox="1"/>
          <p:nvPr/>
        </p:nvSpPr>
        <p:spPr>
          <a:xfrm>
            <a:off x="7036095" y="1802516"/>
            <a:ext cx="2112077" cy="584776"/>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pPr defTabSz="457200">
              <a:defRPr/>
            </a:pPr>
            <a:r>
              <a:rPr lang="en-US" sz="3200" dirty="0">
                <a:solidFill>
                  <a:srgbClr val="EEECE1"/>
                </a:solidFill>
                <a:latin typeface="Candara"/>
                <a:ea typeface="Verdana" pitchFamily="34" charset="0"/>
                <a:cs typeface="Candara"/>
              </a:rPr>
              <a:t>evangelical</a:t>
            </a:r>
          </a:p>
        </p:txBody>
      </p:sp>
      <p:sp>
        <p:nvSpPr>
          <p:cNvPr id="12" name="TextBox 11"/>
          <p:cNvSpPr txBox="1"/>
          <p:nvPr/>
        </p:nvSpPr>
        <p:spPr>
          <a:xfrm>
            <a:off x="1529284" y="4287152"/>
            <a:ext cx="1175817" cy="584776"/>
          </a:xfrm>
          <a:prstGeom prst="rect">
            <a:avLst/>
          </a:prstGeom>
          <a:solidFill>
            <a:schemeClr val="accent1">
              <a:lumMod val="50000"/>
              <a:alpha val="49020"/>
            </a:schemeClr>
          </a:solidFill>
          <a:effectLst>
            <a:outerShdw blurRad="50800" dist="38100" dir="2700000">
              <a:srgbClr val="000000">
                <a:alpha val="43000"/>
              </a:srgbClr>
            </a:outerShdw>
          </a:effectLst>
        </p:spPr>
        <p:txBody>
          <a:bodyPr wrap="square" rtlCol="0">
            <a:spAutoFit/>
          </a:bodyPr>
          <a:lstStyle/>
          <a:p>
            <a:pPr defTabSz="457200">
              <a:defRPr/>
            </a:pPr>
            <a:r>
              <a:rPr lang="en-US" sz="3200" dirty="0">
                <a:solidFill>
                  <a:srgbClr val="EEECE1"/>
                </a:solidFill>
                <a:latin typeface="Candara"/>
                <a:ea typeface="Verdana" pitchFamily="34" charset="0"/>
                <a:cs typeface="Candara"/>
              </a:rPr>
              <a:t>right</a:t>
            </a:r>
          </a:p>
        </p:txBody>
      </p:sp>
      <p:sp>
        <p:nvSpPr>
          <p:cNvPr id="14" name="TextBox 13"/>
          <p:cNvSpPr txBox="1"/>
          <p:nvPr/>
        </p:nvSpPr>
        <p:spPr>
          <a:xfrm>
            <a:off x="2905395" y="1415773"/>
            <a:ext cx="2369683" cy="584776"/>
          </a:xfrm>
          <a:prstGeom prst="rect">
            <a:avLst/>
          </a:prstGeom>
          <a:solidFill>
            <a:schemeClr val="accent1">
              <a:lumMod val="50000"/>
              <a:alpha val="49020"/>
            </a:schemeClr>
          </a:solidFill>
          <a:effectLst>
            <a:outerShdw blurRad="50800" dist="38100" dir="2700000">
              <a:srgbClr val="000000">
                <a:alpha val="43000"/>
              </a:srgbClr>
            </a:outerShdw>
          </a:effectLst>
        </p:spPr>
        <p:txBody>
          <a:bodyPr wrap="square" rtlCol="0">
            <a:spAutoFit/>
          </a:bodyPr>
          <a:lstStyle/>
          <a:p>
            <a:pPr defTabSz="457200">
              <a:defRPr/>
            </a:pPr>
            <a:r>
              <a:rPr lang="en-US" sz="3200" dirty="0">
                <a:solidFill>
                  <a:srgbClr val="EEECE1"/>
                </a:solidFill>
                <a:latin typeface="Candara"/>
                <a:ea typeface="Verdana" pitchFamily="34" charset="0"/>
                <a:cs typeface="Candara"/>
              </a:rPr>
              <a:t>progressive</a:t>
            </a:r>
          </a:p>
        </p:txBody>
      </p:sp>
      <p:sp>
        <p:nvSpPr>
          <p:cNvPr id="15" name="TextBox 14"/>
          <p:cNvSpPr txBox="1"/>
          <p:nvPr/>
        </p:nvSpPr>
        <p:spPr>
          <a:xfrm>
            <a:off x="6348747" y="830997"/>
            <a:ext cx="3381855" cy="584776"/>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pPr defTabSz="457200">
              <a:defRPr/>
            </a:pPr>
            <a:r>
              <a:rPr lang="en-US" sz="3200" dirty="0">
                <a:solidFill>
                  <a:srgbClr val="EEECE1"/>
                </a:solidFill>
                <a:latin typeface="Candara"/>
                <a:ea typeface="Verdana" pitchFamily="34" charset="0"/>
                <a:cs typeface="Candara"/>
              </a:rPr>
              <a:t>practicing Catholic</a:t>
            </a:r>
          </a:p>
        </p:txBody>
      </p:sp>
      <p:sp>
        <p:nvSpPr>
          <p:cNvPr id="16" name="TextBox 15"/>
          <p:cNvSpPr txBox="1"/>
          <p:nvPr/>
        </p:nvSpPr>
        <p:spPr>
          <a:xfrm>
            <a:off x="6636205" y="6227999"/>
            <a:ext cx="3687628" cy="584776"/>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pPr defTabSz="457200">
              <a:defRPr/>
            </a:pPr>
            <a:r>
              <a:rPr lang="en-US" sz="3200" dirty="0">
                <a:solidFill>
                  <a:srgbClr val="EEECE1"/>
                </a:solidFill>
                <a:latin typeface="Candara"/>
                <a:ea typeface="Verdana" pitchFamily="34" charset="0"/>
                <a:cs typeface="Candara"/>
              </a:rPr>
              <a:t>fallen away Catholic</a:t>
            </a:r>
          </a:p>
        </p:txBody>
      </p:sp>
      <p:sp>
        <p:nvSpPr>
          <p:cNvPr id="17" name="TextBox 16"/>
          <p:cNvSpPr txBox="1"/>
          <p:nvPr/>
        </p:nvSpPr>
        <p:spPr>
          <a:xfrm>
            <a:off x="2968895" y="3270701"/>
            <a:ext cx="1577325" cy="646331"/>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pPr defTabSz="457200">
              <a:defRPr/>
            </a:pPr>
            <a:r>
              <a:rPr lang="en-US" sz="3600" dirty="0">
                <a:solidFill>
                  <a:srgbClr val="EEECE1"/>
                </a:solidFill>
                <a:latin typeface="Candara"/>
                <a:ea typeface="Verdana" pitchFamily="34" charset="0"/>
                <a:cs typeface="Candara"/>
              </a:rPr>
              <a:t>pro-life</a:t>
            </a:r>
          </a:p>
        </p:txBody>
      </p:sp>
      <p:sp>
        <p:nvSpPr>
          <p:cNvPr id="18" name="TextBox 17"/>
          <p:cNvSpPr txBox="1"/>
          <p:nvPr/>
        </p:nvSpPr>
        <p:spPr>
          <a:xfrm>
            <a:off x="3121294" y="4548763"/>
            <a:ext cx="1689134" cy="646331"/>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pPr defTabSz="457200">
              <a:defRPr/>
            </a:pPr>
            <a:r>
              <a:rPr lang="en-US" sz="3600" dirty="0">
                <a:solidFill>
                  <a:srgbClr val="EEECE1"/>
                </a:solidFill>
                <a:latin typeface="Candara"/>
                <a:ea typeface="Verdana" pitchFamily="34" charset="0"/>
                <a:cs typeface="Candara"/>
              </a:rPr>
              <a:t>convert</a:t>
            </a:r>
          </a:p>
        </p:txBody>
      </p:sp>
      <p:sp>
        <p:nvSpPr>
          <p:cNvPr id="19" name="TextBox 18"/>
          <p:cNvSpPr txBox="1"/>
          <p:nvPr/>
        </p:nvSpPr>
        <p:spPr>
          <a:xfrm>
            <a:off x="8335639" y="3917032"/>
            <a:ext cx="1625064" cy="769441"/>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pPr defTabSz="457200">
              <a:defRPr/>
            </a:pPr>
            <a:r>
              <a:rPr lang="en-US" sz="4400" dirty="0">
                <a:solidFill>
                  <a:srgbClr val="EEECE1"/>
                </a:solidFill>
                <a:latin typeface="Candara"/>
                <a:ea typeface="Verdana" pitchFamily="34" charset="0"/>
                <a:cs typeface="Candara"/>
              </a:rPr>
              <a:t>clergy</a:t>
            </a:r>
          </a:p>
        </p:txBody>
      </p:sp>
      <p:sp>
        <p:nvSpPr>
          <p:cNvPr id="20" name="TextBox 19"/>
          <p:cNvSpPr txBox="1"/>
          <p:nvPr/>
        </p:nvSpPr>
        <p:spPr>
          <a:xfrm>
            <a:off x="7720577" y="0"/>
            <a:ext cx="907420" cy="584776"/>
          </a:xfrm>
          <a:prstGeom prst="rect">
            <a:avLst/>
          </a:prstGeom>
          <a:solidFill>
            <a:schemeClr val="accent1">
              <a:lumMod val="50000"/>
              <a:alpha val="49020"/>
            </a:schemeClr>
          </a:solidFill>
          <a:effectLst>
            <a:outerShdw blurRad="50800" dist="38100" dir="2700000">
              <a:srgbClr val="000000">
                <a:alpha val="43000"/>
              </a:srgbClr>
            </a:outerShdw>
          </a:effectLst>
        </p:spPr>
        <p:txBody>
          <a:bodyPr wrap="none" rtlCol="0">
            <a:spAutoFit/>
          </a:bodyPr>
          <a:lstStyle/>
          <a:p>
            <a:pPr defTabSz="457200">
              <a:defRPr/>
            </a:pPr>
            <a:r>
              <a:rPr lang="en-US" sz="3200" dirty="0">
                <a:solidFill>
                  <a:srgbClr val="EEECE1"/>
                </a:solidFill>
                <a:latin typeface="Candara"/>
                <a:ea typeface="Verdana" pitchFamily="34" charset="0"/>
                <a:cs typeface="Candara"/>
              </a:rPr>
              <a:t>laity</a:t>
            </a:r>
          </a:p>
        </p:txBody>
      </p:sp>
      <p:sp>
        <p:nvSpPr>
          <p:cNvPr id="21" name="TextBox 20"/>
          <p:cNvSpPr txBox="1"/>
          <p:nvPr/>
        </p:nvSpPr>
        <p:spPr>
          <a:xfrm>
            <a:off x="4423405" y="2448847"/>
            <a:ext cx="1338458" cy="584776"/>
          </a:xfrm>
          <a:prstGeom prst="rect">
            <a:avLst/>
          </a:prstGeom>
          <a:solidFill>
            <a:schemeClr val="accent1">
              <a:lumMod val="50000"/>
              <a:alpha val="49020"/>
            </a:schemeClr>
          </a:solidFill>
          <a:effectLst>
            <a:outerShdw blurRad="50800" dist="38100" dir="2700000">
              <a:srgbClr val="000000">
                <a:alpha val="43000"/>
              </a:srgbClr>
            </a:outerShdw>
          </a:effectLst>
        </p:spPr>
        <p:txBody>
          <a:bodyPr wrap="square" rtlCol="0">
            <a:spAutoFit/>
          </a:bodyPr>
          <a:lstStyle/>
          <a:p>
            <a:pPr defTabSz="457200">
              <a:defRPr/>
            </a:pPr>
            <a:r>
              <a:rPr lang="en-US" sz="3200" dirty="0">
                <a:solidFill>
                  <a:srgbClr val="EEECE1"/>
                </a:solidFill>
                <a:latin typeface="Candara"/>
                <a:ea typeface="Verdana" pitchFamily="34" charset="0"/>
                <a:cs typeface="Candara"/>
              </a:rPr>
              <a:t>active</a:t>
            </a:r>
          </a:p>
        </p:txBody>
      </p:sp>
      <p:pic>
        <p:nvPicPr>
          <p:cNvPr id="22" name="Picture 21" descr="A blurry photo of a person&#10;&#10;Description automatically generated">
            <a:extLst>
              <a:ext uri="{FF2B5EF4-FFF2-40B4-BE49-F238E27FC236}">
                <a16:creationId xmlns:a16="http://schemas.microsoft.com/office/drawing/2014/main" xmlns="" id="{ED94060D-B7D5-44FD-96A6-138F546E8E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7980" y="249907"/>
            <a:ext cx="1427334" cy="1713564"/>
          </a:xfrm>
          <a:prstGeom prst="rect">
            <a:avLst/>
          </a:prstGeom>
        </p:spPr>
      </p:pic>
    </p:spTree>
    <p:extLst>
      <p:ext uri="{BB962C8B-B14F-4D97-AF65-F5344CB8AC3E}">
        <p14:creationId xmlns:p14="http://schemas.microsoft.com/office/powerpoint/2010/main" val="17351269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0">
            <a:extLst>
              <a:ext uri="{FF2B5EF4-FFF2-40B4-BE49-F238E27FC236}">
                <a16:creationId xmlns:a16="http://schemas.microsoft.com/office/drawing/2014/main" xmlns="" id="{22A397E7-BF60-45B2-84C7-B074B76C37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4" name="Picture 3" descr="A view of a mountain&#10;&#10;Description automatically generated">
            <a:extLst>
              <a:ext uri="{FF2B5EF4-FFF2-40B4-BE49-F238E27FC236}">
                <a16:creationId xmlns:a16="http://schemas.microsoft.com/office/drawing/2014/main" xmlns="" id="{C8B04282-8264-4333-88E2-C4249804C9F5}"/>
              </a:ext>
            </a:extLst>
          </p:cNvPr>
          <p:cNvPicPr>
            <a:picLocks noChangeAspect="1"/>
          </p:cNvPicPr>
          <p:nvPr/>
        </p:nvPicPr>
        <p:blipFill rotWithShape="1">
          <a:blip r:embed="rId2">
            <a:alphaModFix/>
            <a:extLst>
              <a:ext uri="{837473B0-CC2E-450A-ABE3-18F120FF3D39}">
                <a1611:picAttrSrcUrl xmlns:a1611="http://schemas.microsoft.com/office/drawing/2016/11/main" xmlns="" r:id="rId3"/>
              </a:ext>
            </a:extLst>
          </a:blip>
          <a:srcRect l="17254" r="25450" b="-1"/>
          <a:stretch/>
        </p:blipFill>
        <p:spPr>
          <a:xfrm>
            <a:off x="4736926" y="10"/>
            <a:ext cx="5931074" cy="6857992"/>
          </a:xfrm>
          <a:prstGeom prst="rect">
            <a:avLst/>
          </a:prstGeom>
        </p:spPr>
      </p:pic>
      <p:sp>
        <p:nvSpPr>
          <p:cNvPr id="30" name="Rectangle 22">
            <a:extLst>
              <a:ext uri="{FF2B5EF4-FFF2-40B4-BE49-F238E27FC236}">
                <a16:creationId xmlns:a16="http://schemas.microsoft.com/office/drawing/2014/main" xmlns="" id="{890DEF05-784E-4B61-89E4-04C4ECF4E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1826005" y="260066"/>
            <a:ext cx="4899169" cy="5796784"/>
          </a:xfrm>
        </p:spPr>
        <p:txBody>
          <a:bodyPr vert="horz" lIns="91440" tIns="45720" rIns="91440" bIns="45720" rtlCol="0" anchor="b">
            <a:normAutofit fontScale="90000"/>
          </a:bodyPr>
          <a:lstStyle/>
          <a:p>
            <a:pPr algn="l" defTabSz="914400">
              <a:lnSpc>
                <a:spcPct val="90000"/>
              </a:lnSpc>
            </a:pPr>
            <a:r>
              <a:rPr lang="en-US" sz="3200" dirty="0">
                <a:solidFill>
                  <a:schemeClr val="bg1"/>
                </a:solidFill>
              </a:rPr>
              <a:t>If someone describes himself/herself as an </a:t>
            </a:r>
            <a:r>
              <a:rPr lang="en-US" sz="3200" dirty="0">
                <a:solidFill>
                  <a:srgbClr val="FF0000"/>
                </a:solidFill>
              </a:rPr>
              <a:t>‘atheist’</a:t>
            </a:r>
            <a:br>
              <a:rPr lang="en-US" sz="3200" dirty="0">
                <a:solidFill>
                  <a:srgbClr val="FF0000"/>
                </a:solidFill>
              </a:rPr>
            </a:br>
            <a:r>
              <a:rPr lang="en-US" sz="3200" dirty="0">
                <a:solidFill>
                  <a:schemeClr val="bg1"/>
                </a:solidFill>
              </a:rPr>
              <a:t>ask the question:</a:t>
            </a:r>
            <a:br>
              <a:rPr lang="en-US" sz="3200" dirty="0">
                <a:solidFill>
                  <a:schemeClr val="bg1"/>
                </a:solidFill>
              </a:rPr>
            </a:br>
            <a:r>
              <a:rPr lang="en-US" sz="3200" dirty="0">
                <a:solidFill>
                  <a:schemeClr val="bg1"/>
                </a:solidFill>
              </a:rPr>
              <a:t/>
            </a:r>
            <a:br>
              <a:rPr lang="en-US" sz="3200" dirty="0">
                <a:solidFill>
                  <a:schemeClr val="bg1"/>
                </a:solidFill>
              </a:rPr>
            </a:br>
            <a:r>
              <a:rPr lang="en-US" sz="3200" i="1" dirty="0">
                <a:solidFill>
                  <a:schemeClr val="bg1"/>
                </a:solidFill>
              </a:rPr>
              <a:t>What do you mean by being an atheist?</a:t>
            </a:r>
            <a:br>
              <a:rPr lang="en-US" sz="3200" i="1" dirty="0">
                <a:solidFill>
                  <a:schemeClr val="bg1"/>
                </a:solidFill>
              </a:rPr>
            </a:br>
            <a:r>
              <a:rPr lang="en-US" sz="3200" i="1" dirty="0">
                <a:solidFill>
                  <a:schemeClr val="bg1"/>
                </a:solidFill>
              </a:rPr>
              <a:t>Or </a:t>
            </a:r>
            <a:br>
              <a:rPr lang="en-US" sz="3200" i="1" dirty="0">
                <a:solidFill>
                  <a:schemeClr val="bg1"/>
                </a:solidFill>
              </a:rPr>
            </a:br>
            <a:r>
              <a:rPr lang="en-US" sz="3200" i="1" dirty="0">
                <a:solidFill>
                  <a:schemeClr val="bg1"/>
                </a:solidFill>
              </a:rPr>
              <a:t>Tell me about the God that you don’t believe in?</a:t>
            </a:r>
            <a:br>
              <a:rPr lang="en-US" sz="3200" i="1" dirty="0">
                <a:solidFill>
                  <a:schemeClr val="bg1"/>
                </a:solidFill>
              </a:rPr>
            </a:br>
            <a:r>
              <a:rPr lang="en-US" sz="3200" i="1" dirty="0">
                <a:solidFill>
                  <a:schemeClr val="bg1"/>
                </a:solidFill>
              </a:rPr>
              <a:t>or</a:t>
            </a:r>
            <a:br>
              <a:rPr lang="en-US" sz="3200" i="1" dirty="0">
                <a:solidFill>
                  <a:schemeClr val="bg1"/>
                </a:solidFill>
              </a:rPr>
            </a:br>
            <a:r>
              <a:rPr lang="en-US" sz="3200" i="1" dirty="0">
                <a:solidFill>
                  <a:schemeClr val="bg1"/>
                </a:solidFill>
              </a:rPr>
              <a:t>Do you believe in any other kind of God or universal spirit?</a:t>
            </a:r>
            <a:r>
              <a:rPr lang="en-US" sz="1400" i="1" dirty="0">
                <a:solidFill>
                  <a:schemeClr val="bg1"/>
                </a:solidFill>
              </a:rPr>
              <a:t/>
            </a:r>
            <a:br>
              <a:rPr lang="en-US" sz="1400" i="1" dirty="0">
                <a:solidFill>
                  <a:schemeClr val="bg1"/>
                </a:solidFill>
              </a:rPr>
            </a:br>
            <a:r>
              <a:rPr lang="en-US" sz="1400" i="1" dirty="0">
                <a:solidFill>
                  <a:schemeClr val="bg1"/>
                </a:solidFill>
              </a:rPr>
              <a:t>P. 195</a:t>
            </a:r>
          </a:p>
        </p:txBody>
      </p:sp>
      <p:cxnSp>
        <p:nvCxnSpPr>
          <p:cNvPr id="31" name="Straight Connector 24">
            <a:extLst>
              <a:ext uri="{FF2B5EF4-FFF2-40B4-BE49-F238E27FC236}">
                <a16:creationId xmlns:a16="http://schemas.microsoft.com/office/drawing/2014/main" xmlns="" id="{C41BAEC7-F7B0-4224-8B18-8F74B7D87F0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1620439"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2A6B4E6A-F9FE-4AD8-B80F-948E3A796BF7}"/>
              </a:ext>
            </a:extLst>
          </p:cNvPr>
          <p:cNvSpPr txBox="1"/>
          <p:nvPr/>
        </p:nvSpPr>
        <p:spPr>
          <a:xfrm>
            <a:off x="8341722" y="6657946"/>
            <a:ext cx="2326278" cy="200055"/>
          </a:xfrm>
          <a:prstGeom prst="rect">
            <a:avLst/>
          </a:prstGeom>
          <a:solidFill>
            <a:srgbClr val="000000"/>
          </a:solidFill>
        </p:spPr>
        <p:txBody>
          <a:bodyPr wrap="none" rtlCol="0">
            <a:spAutoFit/>
          </a:bodyPr>
          <a:lstStyle/>
          <a:p>
            <a:pPr algn="r" defTabSz="457200">
              <a:spcAft>
                <a:spcPts val="600"/>
              </a:spcAft>
            </a:pPr>
            <a:r>
              <a:rPr lang="en-GB" sz="700">
                <a:solidFill>
                  <a:srgbClr val="FFFFFF"/>
                </a:solidFill>
                <a:latin typeface="Calibri"/>
                <a:hlinkClick r:id="rId3" tooltip="https://www.flickr.com/photos/4thglryofgod/8451220565">
                  <a:extLst>
                    <a:ext uri="{A12FA001-AC4F-418D-AE19-62706E023703}">
                      <ahyp:hlinkClr xmlns:ahyp="http://schemas.microsoft.com/office/drawing/2018/hyperlinkcolor" xmlns="" val="tx"/>
                    </a:ext>
                  </a:extLst>
                </a:hlinkClick>
              </a:rPr>
              <a:t>This Photo</a:t>
            </a:r>
            <a:r>
              <a:rPr lang="en-GB" sz="700">
                <a:solidFill>
                  <a:srgbClr val="FFFFFF"/>
                </a:solidFill>
                <a:latin typeface="Calibri"/>
              </a:rPr>
              <a:t> by Unknown Author is licensed under </a:t>
            </a:r>
            <a:r>
              <a:rPr lang="en-GB" sz="700">
                <a:solidFill>
                  <a:srgbClr val="FFFFFF"/>
                </a:solidFill>
                <a:latin typeface="Calibri"/>
                <a:hlinkClick r:id="rId4" tooltip="https://creativecommons.org/licenses/by-nd/3.0/">
                  <a:extLst>
                    <a:ext uri="{A12FA001-AC4F-418D-AE19-62706E023703}">
                      <ahyp:hlinkClr xmlns:ahyp="http://schemas.microsoft.com/office/drawing/2018/hyperlinkcolor" xmlns="" val="tx"/>
                    </a:ext>
                  </a:extLst>
                </a:hlinkClick>
              </a:rPr>
              <a:t>CC BY-ND</a:t>
            </a:r>
            <a:endParaRPr lang="en-GB" sz="700">
              <a:solidFill>
                <a:srgbClr val="FFFFFF"/>
              </a:solidFill>
              <a:latin typeface="Calibri"/>
            </a:endParaRPr>
          </a:p>
        </p:txBody>
      </p:sp>
      <p:pic>
        <p:nvPicPr>
          <p:cNvPr id="8" name="Picture 7" descr="A blurry photo of a person&#10;&#10;Description automatically generated">
            <a:extLst>
              <a:ext uri="{FF2B5EF4-FFF2-40B4-BE49-F238E27FC236}">
                <a16:creationId xmlns:a16="http://schemas.microsoft.com/office/drawing/2014/main" xmlns="" id="{BA7145D8-2D35-4A2B-9532-940D4F58DD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7980" y="249907"/>
            <a:ext cx="1427334" cy="1713564"/>
          </a:xfrm>
          <a:prstGeom prst="rect">
            <a:avLst/>
          </a:prstGeom>
        </p:spPr>
      </p:pic>
    </p:spTree>
    <p:extLst>
      <p:ext uri="{BB962C8B-B14F-4D97-AF65-F5344CB8AC3E}">
        <p14:creationId xmlns:p14="http://schemas.microsoft.com/office/powerpoint/2010/main" val="29673496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22A397E7-BF60-45B2-84C7-B074B76C37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4" name="Picture 3" descr="A view of a mountain&#10;&#10;Description automatically generated">
            <a:extLst>
              <a:ext uri="{FF2B5EF4-FFF2-40B4-BE49-F238E27FC236}">
                <a16:creationId xmlns:a16="http://schemas.microsoft.com/office/drawing/2014/main" xmlns="" id="{3AA5C08E-E91B-49DB-AF29-0C8ECE66A8DB}"/>
              </a:ext>
            </a:extLst>
          </p:cNvPr>
          <p:cNvPicPr>
            <a:picLocks noChangeAspect="1"/>
          </p:cNvPicPr>
          <p:nvPr/>
        </p:nvPicPr>
        <p:blipFill rotWithShape="1">
          <a:blip r:embed="rId2">
            <a:alphaModFix/>
            <a:extLst>
              <a:ext uri="{837473B0-CC2E-450A-ABE3-18F120FF3D39}">
                <a1611:picAttrSrcUrl xmlns:a1611="http://schemas.microsoft.com/office/drawing/2016/11/main" xmlns="" r:id="rId3"/>
              </a:ext>
            </a:extLst>
          </a:blip>
          <a:srcRect l="25787" r="16917" b="-1"/>
          <a:stretch/>
        </p:blipFill>
        <p:spPr>
          <a:xfrm>
            <a:off x="4736926" y="10"/>
            <a:ext cx="5931074" cy="6857992"/>
          </a:xfrm>
          <a:prstGeom prst="rect">
            <a:avLst/>
          </a:prstGeom>
        </p:spPr>
      </p:pic>
      <p:sp>
        <p:nvSpPr>
          <p:cNvPr id="12" name="Rectangle 11">
            <a:extLst>
              <a:ext uri="{FF2B5EF4-FFF2-40B4-BE49-F238E27FC236}">
                <a16:creationId xmlns:a16="http://schemas.microsoft.com/office/drawing/2014/main" xmlns="" id="{890DEF05-784E-4B61-89E4-04C4ECF4E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1726549" y="268454"/>
            <a:ext cx="4129087" cy="6191066"/>
          </a:xfrm>
        </p:spPr>
        <p:txBody>
          <a:bodyPr vert="horz" lIns="91440" tIns="45720" rIns="91440" bIns="45720" rtlCol="0" anchor="b">
            <a:normAutofit/>
          </a:bodyPr>
          <a:lstStyle/>
          <a:p>
            <a:pPr algn="l" defTabSz="914400">
              <a:lnSpc>
                <a:spcPct val="90000"/>
              </a:lnSpc>
            </a:pPr>
            <a:r>
              <a:rPr lang="en-US" sz="2800" dirty="0">
                <a:solidFill>
                  <a:schemeClr val="bg1"/>
                </a:solidFill>
              </a:rPr>
              <a:t>If the person still describes himself/herself as an atheist, </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ask:</a:t>
            </a:r>
            <a:br>
              <a:rPr lang="en-US" sz="2800" dirty="0">
                <a:solidFill>
                  <a:schemeClr val="bg1"/>
                </a:solidFill>
              </a:rPr>
            </a:br>
            <a:r>
              <a:rPr lang="en-US" sz="2800" i="1" dirty="0">
                <a:solidFill>
                  <a:schemeClr val="bg1"/>
                </a:solidFill>
              </a:rPr>
              <a:t>Have you ever believed in God? If so, why did you stop believing in him?</a:t>
            </a:r>
            <a:r>
              <a:rPr lang="en-US" sz="2800" dirty="0">
                <a:solidFill>
                  <a:schemeClr val="bg1"/>
                </a:solidFill>
              </a:rPr>
              <a:t/>
            </a:r>
            <a:br>
              <a:rPr lang="en-US" sz="2800" dirty="0">
                <a:solidFill>
                  <a:schemeClr val="bg1"/>
                </a:solidFill>
              </a:rPr>
            </a:br>
            <a:r>
              <a:rPr lang="en-US" sz="2800" dirty="0">
                <a:solidFill>
                  <a:schemeClr val="bg1"/>
                </a:solidFill>
              </a:rPr>
              <a:t>Or</a:t>
            </a:r>
            <a:br>
              <a:rPr lang="en-US" sz="2800" dirty="0">
                <a:solidFill>
                  <a:schemeClr val="bg1"/>
                </a:solidFill>
              </a:rPr>
            </a:br>
            <a:r>
              <a:rPr lang="en-US" sz="2800" i="1" dirty="0">
                <a:solidFill>
                  <a:schemeClr val="bg1"/>
                </a:solidFill>
              </a:rPr>
              <a:t>Do you ever pray? If yes, how?</a:t>
            </a:r>
            <a:r>
              <a:rPr lang="en-US" sz="2800" dirty="0">
                <a:solidFill>
                  <a:schemeClr val="bg1"/>
                </a:solidFill>
              </a:rPr>
              <a:t/>
            </a:r>
            <a:br>
              <a:rPr lang="en-US" sz="2800" dirty="0">
                <a:solidFill>
                  <a:schemeClr val="bg1"/>
                </a:solidFill>
              </a:rPr>
            </a:br>
            <a:r>
              <a:rPr lang="en-US" sz="2800" dirty="0">
                <a:solidFill>
                  <a:schemeClr val="bg1"/>
                </a:solidFill>
              </a:rPr>
              <a:t>Or</a:t>
            </a:r>
            <a:br>
              <a:rPr lang="en-US" sz="2800" dirty="0">
                <a:solidFill>
                  <a:schemeClr val="bg1"/>
                </a:solidFill>
              </a:rPr>
            </a:br>
            <a:r>
              <a:rPr lang="en-US" sz="2800" i="1" dirty="0">
                <a:solidFill>
                  <a:schemeClr val="bg1"/>
                </a:solidFill>
              </a:rPr>
              <a:t>What gives meaning to your life?</a:t>
            </a:r>
            <a:r>
              <a:rPr lang="en-US" sz="1400" dirty="0">
                <a:solidFill>
                  <a:schemeClr val="bg1"/>
                </a:solidFill>
              </a:rPr>
              <a:t/>
            </a:r>
            <a:br>
              <a:rPr lang="en-US" sz="1400" dirty="0">
                <a:solidFill>
                  <a:schemeClr val="bg1"/>
                </a:solidFill>
              </a:rPr>
            </a:br>
            <a:r>
              <a:rPr lang="en-US" sz="1400" dirty="0">
                <a:solidFill>
                  <a:schemeClr val="bg1"/>
                </a:solidFill>
              </a:rPr>
              <a:t/>
            </a:r>
            <a:br>
              <a:rPr lang="en-US" sz="1400" dirty="0">
                <a:solidFill>
                  <a:schemeClr val="bg1"/>
                </a:solidFill>
              </a:rPr>
            </a:br>
            <a:r>
              <a:rPr lang="en-US" sz="1400" dirty="0">
                <a:solidFill>
                  <a:schemeClr val="bg1"/>
                </a:solidFill>
              </a:rPr>
              <a:t>P. 196</a:t>
            </a:r>
          </a:p>
        </p:txBody>
      </p:sp>
      <p:cxnSp>
        <p:nvCxnSpPr>
          <p:cNvPr id="14" name="Straight Connector 13">
            <a:extLst>
              <a:ext uri="{FF2B5EF4-FFF2-40B4-BE49-F238E27FC236}">
                <a16:creationId xmlns:a16="http://schemas.microsoft.com/office/drawing/2014/main" xmlns="" id="{C41BAEC7-F7B0-4224-8B18-8F74B7D87F0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1620439"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F5D5A75C-4B55-48A7-98D7-A95862355801}"/>
              </a:ext>
            </a:extLst>
          </p:cNvPr>
          <p:cNvSpPr txBox="1"/>
          <p:nvPr/>
        </p:nvSpPr>
        <p:spPr>
          <a:xfrm>
            <a:off x="8341722" y="6657948"/>
            <a:ext cx="2326278" cy="200055"/>
          </a:xfrm>
          <a:prstGeom prst="rect">
            <a:avLst/>
          </a:prstGeom>
          <a:solidFill>
            <a:srgbClr val="000000"/>
          </a:solidFill>
        </p:spPr>
        <p:txBody>
          <a:bodyPr wrap="none" rtlCol="0">
            <a:spAutoFit/>
          </a:bodyPr>
          <a:lstStyle/>
          <a:p>
            <a:pPr algn="r" defTabSz="457200">
              <a:spcAft>
                <a:spcPts val="600"/>
              </a:spcAft>
            </a:pPr>
            <a:r>
              <a:rPr lang="en-GB" sz="700">
                <a:solidFill>
                  <a:srgbClr val="FFFFFF"/>
                </a:solidFill>
                <a:latin typeface="Calibri"/>
                <a:hlinkClick r:id="rId3" tooltip="https://www.flickr.com/photos/4thglryofgod/8451220565">
                  <a:extLst>
                    <a:ext uri="{A12FA001-AC4F-418D-AE19-62706E023703}">
                      <ahyp:hlinkClr xmlns:ahyp="http://schemas.microsoft.com/office/drawing/2018/hyperlinkcolor" xmlns="" val="tx"/>
                    </a:ext>
                  </a:extLst>
                </a:hlinkClick>
              </a:rPr>
              <a:t>This Photo</a:t>
            </a:r>
            <a:r>
              <a:rPr lang="en-GB" sz="700">
                <a:solidFill>
                  <a:srgbClr val="FFFFFF"/>
                </a:solidFill>
                <a:latin typeface="Calibri"/>
              </a:rPr>
              <a:t> by Unknown Author is licensed under </a:t>
            </a:r>
            <a:r>
              <a:rPr lang="en-GB" sz="700">
                <a:solidFill>
                  <a:srgbClr val="FFFFFF"/>
                </a:solidFill>
                <a:latin typeface="Calibri"/>
                <a:hlinkClick r:id="rId4" tooltip="https://creativecommons.org/licenses/by-nd/3.0/">
                  <a:extLst>
                    <a:ext uri="{A12FA001-AC4F-418D-AE19-62706E023703}">
                      <ahyp:hlinkClr xmlns:ahyp="http://schemas.microsoft.com/office/drawing/2018/hyperlinkcolor" xmlns="" val="tx"/>
                    </a:ext>
                  </a:extLst>
                </a:hlinkClick>
              </a:rPr>
              <a:t>CC BY-ND</a:t>
            </a:r>
            <a:endParaRPr lang="en-GB" sz="700">
              <a:solidFill>
                <a:srgbClr val="FFFFFF"/>
              </a:solidFill>
              <a:latin typeface="Calibri"/>
            </a:endParaRPr>
          </a:p>
        </p:txBody>
      </p:sp>
      <p:pic>
        <p:nvPicPr>
          <p:cNvPr id="8" name="Picture 7" descr="A blurry photo of a person&#10;&#10;Description automatically generated">
            <a:extLst>
              <a:ext uri="{FF2B5EF4-FFF2-40B4-BE49-F238E27FC236}">
                <a16:creationId xmlns:a16="http://schemas.microsoft.com/office/drawing/2014/main" xmlns="" id="{0E37C501-C101-4E17-BB71-3FC4D5D424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7980" y="249907"/>
            <a:ext cx="1427334" cy="1713564"/>
          </a:xfrm>
          <a:prstGeom prst="rect">
            <a:avLst/>
          </a:prstGeom>
        </p:spPr>
      </p:pic>
    </p:spTree>
    <p:extLst>
      <p:ext uri="{BB962C8B-B14F-4D97-AF65-F5344CB8AC3E}">
        <p14:creationId xmlns:p14="http://schemas.microsoft.com/office/powerpoint/2010/main" val="42854715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2A397E7-BF60-45B2-84C7-B074B76C37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3" name="Picture 2" descr="File:Gaoliang Bridge.JPG - Wikipedia"/>
          <p:cNvPicPr>
            <a:picLocks noChangeAspect="1"/>
          </p:cNvPicPr>
          <p:nvPr/>
        </p:nvPicPr>
        <p:blipFill rotWithShape="1">
          <a:blip r:embed="rId2">
            <a:alphaModFix/>
          </a:blip>
          <a:srcRect l="12647" r="22494" b="6"/>
          <a:stretch/>
        </p:blipFill>
        <p:spPr>
          <a:xfrm>
            <a:off x="4736926" y="10"/>
            <a:ext cx="5931074" cy="6857992"/>
          </a:xfrm>
          <a:prstGeom prst="rect">
            <a:avLst/>
          </a:prstGeom>
        </p:spPr>
      </p:pic>
      <p:sp>
        <p:nvSpPr>
          <p:cNvPr id="10" name="Rectangle 9">
            <a:extLst>
              <a:ext uri="{FF2B5EF4-FFF2-40B4-BE49-F238E27FC236}">
                <a16:creationId xmlns:a16="http://schemas.microsoft.com/office/drawing/2014/main" xmlns="" id="{890DEF05-784E-4B61-89E4-04C4ECF4E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1708559" y="209741"/>
            <a:ext cx="4491026" cy="4873983"/>
          </a:xfrm>
        </p:spPr>
        <p:txBody>
          <a:bodyPr vert="horz" lIns="91440" tIns="45720" rIns="91440" bIns="45720" rtlCol="0" anchor="b">
            <a:normAutofit/>
          </a:bodyPr>
          <a:lstStyle/>
          <a:p>
            <a:pPr algn="l" defTabSz="914400">
              <a:lnSpc>
                <a:spcPct val="90000"/>
              </a:lnSpc>
            </a:pPr>
            <a:r>
              <a:rPr lang="en-US" sz="3200" dirty="0">
                <a:solidFill>
                  <a:schemeClr val="bg1"/>
                </a:solidFill>
              </a:rPr>
              <a:t>Remember you need to have a</a:t>
            </a:r>
            <a:br>
              <a:rPr lang="en-US" sz="3200" dirty="0">
                <a:solidFill>
                  <a:schemeClr val="bg1"/>
                </a:solidFill>
              </a:rPr>
            </a:br>
            <a:r>
              <a:rPr lang="en-US" sz="3200" dirty="0">
                <a:solidFill>
                  <a:schemeClr val="bg1"/>
                </a:solidFill>
              </a:rPr>
              <a:t>bridge of TRUST</a:t>
            </a:r>
            <a:br>
              <a:rPr lang="en-US" sz="3200" dirty="0">
                <a:solidFill>
                  <a:schemeClr val="bg1"/>
                </a:solidFill>
              </a:rPr>
            </a:br>
            <a:r>
              <a:rPr lang="en-US" sz="3200" dirty="0">
                <a:solidFill>
                  <a:schemeClr val="bg1"/>
                </a:solidFill>
              </a:rPr>
              <a:t/>
            </a:r>
            <a:br>
              <a:rPr lang="en-US" sz="3200" dirty="0">
                <a:solidFill>
                  <a:schemeClr val="bg1"/>
                </a:solidFill>
              </a:rPr>
            </a:br>
            <a:r>
              <a:rPr lang="en-US" sz="3200" dirty="0">
                <a:solidFill>
                  <a:schemeClr val="bg1"/>
                </a:solidFill>
              </a:rPr>
              <a:t/>
            </a:r>
            <a:br>
              <a:rPr lang="en-US" sz="3200" dirty="0">
                <a:solidFill>
                  <a:schemeClr val="bg1"/>
                </a:solidFill>
              </a:rPr>
            </a:br>
            <a:r>
              <a:rPr lang="en-US" sz="3200" dirty="0">
                <a:solidFill>
                  <a:schemeClr val="bg1"/>
                </a:solidFill>
              </a:rPr>
              <a:t>If none is in place, foster one first</a:t>
            </a:r>
            <a:br>
              <a:rPr lang="en-US" sz="3200" dirty="0">
                <a:solidFill>
                  <a:schemeClr val="bg1"/>
                </a:solidFill>
              </a:rPr>
            </a:br>
            <a:r>
              <a:rPr lang="en-US" sz="1400" dirty="0">
                <a:solidFill>
                  <a:schemeClr val="bg1"/>
                </a:solidFill>
              </a:rPr>
              <a:t>p. 196</a:t>
            </a:r>
          </a:p>
        </p:txBody>
      </p:sp>
      <p:cxnSp>
        <p:nvCxnSpPr>
          <p:cNvPr id="12" name="Straight Connector 11">
            <a:extLst>
              <a:ext uri="{FF2B5EF4-FFF2-40B4-BE49-F238E27FC236}">
                <a16:creationId xmlns:a16="http://schemas.microsoft.com/office/drawing/2014/main" xmlns="" id="{C41BAEC7-F7B0-4224-8B18-8F74B7D87F0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1620439"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descr="A blurry photo of a person&#10;&#10;Description automatically generated">
            <a:extLst>
              <a:ext uri="{FF2B5EF4-FFF2-40B4-BE49-F238E27FC236}">
                <a16:creationId xmlns:a16="http://schemas.microsoft.com/office/drawing/2014/main" xmlns="" id="{02D0B1D1-53BF-42D3-9E06-B18BB79438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7980" y="249907"/>
            <a:ext cx="1427334" cy="1713564"/>
          </a:xfrm>
          <a:prstGeom prst="rect">
            <a:avLst/>
          </a:prstGeom>
        </p:spPr>
      </p:pic>
    </p:spTree>
    <p:extLst>
      <p:ext uri="{BB962C8B-B14F-4D97-AF65-F5344CB8AC3E}">
        <p14:creationId xmlns:p14="http://schemas.microsoft.com/office/powerpoint/2010/main" val="18267110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22A397E7-BF60-45B2-84C7-B074B76C37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4" name="Picture 3" descr="A close up of a sign&#10;&#10;Description automatically generated">
            <a:extLst>
              <a:ext uri="{FF2B5EF4-FFF2-40B4-BE49-F238E27FC236}">
                <a16:creationId xmlns:a16="http://schemas.microsoft.com/office/drawing/2014/main" xmlns="" id="{70623888-ABDF-4D56-AFA9-CDDCCF9A6F34}"/>
              </a:ext>
            </a:extLst>
          </p:cNvPr>
          <p:cNvPicPr>
            <a:picLocks noChangeAspect="1"/>
          </p:cNvPicPr>
          <p:nvPr/>
        </p:nvPicPr>
        <p:blipFill rotWithShape="1">
          <a:blip r:embed="rId2">
            <a:alphaModFix/>
            <a:extLst>
              <a:ext uri="{837473B0-CC2E-450A-ABE3-18F120FF3D39}">
                <a1611:picAttrSrcUrl xmlns:a1611="http://schemas.microsoft.com/office/drawing/2016/11/main" xmlns="" r:id="rId3"/>
              </a:ext>
            </a:extLst>
          </a:blip>
          <a:srcRect l="17636" r="21176" b="-1"/>
          <a:stretch/>
        </p:blipFill>
        <p:spPr>
          <a:xfrm>
            <a:off x="4736926" y="10"/>
            <a:ext cx="5931074" cy="6857992"/>
          </a:xfrm>
          <a:prstGeom prst="rect">
            <a:avLst/>
          </a:prstGeom>
        </p:spPr>
      </p:pic>
      <p:sp>
        <p:nvSpPr>
          <p:cNvPr id="12" name="Rectangle 11">
            <a:extLst>
              <a:ext uri="{FF2B5EF4-FFF2-40B4-BE49-F238E27FC236}">
                <a16:creationId xmlns:a16="http://schemas.microsoft.com/office/drawing/2014/main" xmlns="" id="{890DEF05-784E-4B61-89E4-04C4ECF4E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1620439" y="276842"/>
            <a:ext cx="4129087" cy="6186662"/>
          </a:xfrm>
        </p:spPr>
        <p:txBody>
          <a:bodyPr vert="horz" lIns="91440" tIns="45720" rIns="91440" bIns="45720" rtlCol="0" anchor="b">
            <a:normAutofit/>
          </a:bodyPr>
          <a:lstStyle/>
          <a:p>
            <a:pPr algn="l" defTabSz="914400">
              <a:lnSpc>
                <a:spcPct val="90000"/>
              </a:lnSpc>
            </a:pPr>
            <a:r>
              <a:rPr lang="en-US" sz="2000" dirty="0">
                <a:solidFill>
                  <a:schemeClr val="bg1"/>
                </a:solidFill>
              </a:rPr>
              <a:t>How to find out if there is </a:t>
            </a:r>
            <a:r>
              <a:rPr lang="en-US" sz="2000" dirty="0">
                <a:solidFill>
                  <a:srgbClr val="FF0000"/>
                </a:solidFill>
              </a:rPr>
              <a:t>trust towards religion in place?</a:t>
            </a:r>
            <a:r>
              <a:rPr lang="en-US" sz="2000" dirty="0">
                <a:solidFill>
                  <a:schemeClr val="bg1"/>
                </a:solidFill>
              </a:rPr>
              <a:t/>
            </a:r>
            <a:br>
              <a:rPr lang="en-US" sz="2000" dirty="0">
                <a:solidFill>
                  <a:schemeClr val="bg1"/>
                </a:solidFill>
              </a:rPr>
            </a:br>
            <a:r>
              <a:rPr lang="en-US" sz="2000" dirty="0">
                <a:solidFill>
                  <a:schemeClr val="bg1"/>
                </a:solidFill>
              </a:rPr>
              <a:t>Ask:</a:t>
            </a:r>
            <a:br>
              <a:rPr lang="en-US" sz="2000" dirty="0">
                <a:solidFill>
                  <a:schemeClr val="bg1"/>
                </a:solidFill>
              </a:rPr>
            </a:br>
            <a:r>
              <a:rPr lang="en-US" sz="2000" dirty="0">
                <a:solidFill>
                  <a:schemeClr val="bg1"/>
                </a:solidFill>
              </a:rPr>
              <a:t/>
            </a:r>
            <a:br>
              <a:rPr lang="en-US" sz="2000" dirty="0">
                <a:solidFill>
                  <a:schemeClr val="bg1"/>
                </a:solidFill>
              </a:rPr>
            </a:br>
            <a:r>
              <a:rPr lang="en-US" sz="2000" i="1" dirty="0">
                <a:solidFill>
                  <a:schemeClr val="bg1"/>
                </a:solidFill>
              </a:rPr>
              <a:t>Have you had a significant exposure to religion or spirituality at some point in your life?</a:t>
            </a:r>
            <a:br>
              <a:rPr lang="en-US" sz="2000" i="1" dirty="0">
                <a:solidFill>
                  <a:schemeClr val="bg1"/>
                </a:solidFill>
              </a:rPr>
            </a:br>
            <a:r>
              <a:rPr lang="en-US" sz="2000" dirty="0">
                <a:solidFill>
                  <a:schemeClr val="bg1"/>
                </a:solidFill>
              </a:rPr>
              <a:t/>
            </a:r>
            <a:br>
              <a:rPr lang="en-US" sz="2000" dirty="0">
                <a:solidFill>
                  <a:schemeClr val="bg1"/>
                </a:solidFill>
              </a:rPr>
            </a:br>
            <a:r>
              <a:rPr lang="en-US" sz="2000" i="1" dirty="0">
                <a:solidFill>
                  <a:schemeClr val="bg1"/>
                </a:solidFill>
              </a:rPr>
              <a:t>Are you close to any religious or spiritual person? Why do you like/trust him/her? What role does God play in his/her life? How do you fell about that?</a:t>
            </a:r>
            <a:br>
              <a:rPr lang="en-US" sz="2000" i="1" dirty="0">
                <a:solidFill>
                  <a:schemeClr val="bg1"/>
                </a:solidFill>
              </a:rPr>
            </a:br>
            <a:r>
              <a:rPr lang="en-US" sz="2000" i="1" dirty="0">
                <a:solidFill>
                  <a:schemeClr val="bg1"/>
                </a:solidFill>
              </a:rPr>
              <a:t>Could you ever imagine believing in God? If so what would that God be like?</a:t>
            </a:r>
            <a:br>
              <a:rPr lang="en-US" sz="2000" i="1" dirty="0">
                <a:solidFill>
                  <a:schemeClr val="bg1"/>
                </a:solidFill>
              </a:rPr>
            </a:br>
            <a:r>
              <a:rPr lang="en-US" sz="2000" i="1" dirty="0">
                <a:solidFill>
                  <a:schemeClr val="bg1"/>
                </a:solidFill>
              </a:rPr>
              <a:t/>
            </a:r>
            <a:br>
              <a:rPr lang="en-US" sz="2000" i="1" dirty="0">
                <a:solidFill>
                  <a:schemeClr val="bg1"/>
                </a:solidFill>
              </a:rPr>
            </a:br>
            <a:r>
              <a:rPr lang="en-US" sz="2000" dirty="0">
                <a:solidFill>
                  <a:schemeClr val="bg1"/>
                </a:solidFill>
              </a:rPr>
              <a:t>[See a list of questions you may ask, on p. 198]</a:t>
            </a:r>
            <a:br>
              <a:rPr lang="en-US" sz="2000" dirty="0">
                <a:solidFill>
                  <a:schemeClr val="bg1"/>
                </a:solidFill>
              </a:rPr>
            </a:br>
            <a:r>
              <a:rPr lang="en-US" sz="1100" dirty="0">
                <a:solidFill>
                  <a:schemeClr val="bg1"/>
                </a:solidFill>
              </a:rPr>
              <a:t/>
            </a:r>
            <a:br>
              <a:rPr lang="en-US" sz="1100" dirty="0">
                <a:solidFill>
                  <a:schemeClr val="bg1"/>
                </a:solidFill>
              </a:rPr>
            </a:br>
            <a:r>
              <a:rPr lang="en-US" sz="1100" dirty="0">
                <a:solidFill>
                  <a:schemeClr val="bg1"/>
                </a:solidFill>
              </a:rPr>
              <a:t>P.196</a:t>
            </a:r>
            <a:br>
              <a:rPr lang="en-US" sz="1100" dirty="0">
                <a:solidFill>
                  <a:schemeClr val="bg1"/>
                </a:solidFill>
              </a:rPr>
            </a:br>
            <a:endParaRPr lang="en-US" sz="1100" dirty="0">
              <a:solidFill>
                <a:schemeClr val="bg1"/>
              </a:solidFill>
            </a:endParaRPr>
          </a:p>
        </p:txBody>
      </p:sp>
      <p:cxnSp>
        <p:nvCxnSpPr>
          <p:cNvPr id="14" name="Straight Connector 13">
            <a:extLst>
              <a:ext uri="{FF2B5EF4-FFF2-40B4-BE49-F238E27FC236}">
                <a16:creationId xmlns:a16="http://schemas.microsoft.com/office/drawing/2014/main" xmlns="" id="{C41BAEC7-F7B0-4224-8B18-8F74B7D87F0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1620439"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C163E798-E526-4D08-BBED-E084C2B8F74D}"/>
              </a:ext>
            </a:extLst>
          </p:cNvPr>
          <p:cNvSpPr txBox="1"/>
          <p:nvPr/>
        </p:nvSpPr>
        <p:spPr>
          <a:xfrm>
            <a:off x="8341722" y="6657948"/>
            <a:ext cx="2326278" cy="200055"/>
          </a:xfrm>
          <a:prstGeom prst="rect">
            <a:avLst/>
          </a:prstGeom>
          <a:solidFill>
            <a:srgbClr val="000000"/>
          </a:solidFill>
        </p:spPr>
        <p:txBody>
          <a:bodyPr wrap="none" rtlCol="0">
            <a:spAutoFit/>
          </a:bodyPr>
          <a:lstStyle/>
          <a:p>
            <a:pPr algn="r" defTabSz="457200">
              <a:spcAft>
                <a:spcPts val="600"/>
              </a:spcAft>
            </a:pPr>
            <a:r>
              <a:rPr lang="en-GB" sz="700">
                <a:solidFill>
                  <a:srgbClr val="FFFFFF"/>
                </a:solidFill>
                <a:latin typeface="Calibri"/>
                <a:hlinkClick r:id="rId3" tooltip="https://readyokgo.wordpress.com/">
                  <a:extLst>
                    <a:ext uri="{A12FA001-AC4F-418D-AE19-62706E023703}">
                      <ahyp:hlinkClr xmlns:ahyp="http://schemas.microsoft.com/office/drawing/2018/hyperlinkcolor" xmlns="" val="tx"/>
                    </a:ext>
                  </a:extLst>
                </a:hlinkClick>
              </a:rPr>
              <a:t>This Photo</a:t>
            </a:r>
            <a:r>
              <a:rPr lang="en-GB" sz="700">
                <a:solidFill>
                  <a:srgbClr val="FFFFFF"/>
                </a:solidFill>
                <a:latin typeface="Calibri"/>
              </a:rPr>
              <a:t> by Unknown Author is licensed under </a:t>
            </a:r>
            <a:r>
              <a:rPr lang="en-GB" sz="700">
                <a:solidFill>
                  <a:srgbClr val="FFFFFF"/>
                </a:solidFill>
                <a:latin typeface="Calibri"/>
                <a:hlinkClick r:id="rId4" tooltip="https://creativecommons.org/licenses/by-nd/3.0/">
                  <a:extLst>
                    <a:ext uri="{A12FA001-AC4F-418D-AE19-62706E023703}">
                      <ahyp:hlinkClr xmlns:ahyp="http://schemas.microsoft.com/office/drawing/2018/hyperlinkcolor" xmlns="" val="tx"/>
                    </a:ext>
                  </a:extLst>
                </a:hlinkClick>
              </a:rPr>
              <a:t>CC BY-ND</a:t>
            </a:r>
            <a:endParaRPr lang="en-GB" sz="700">
              <a:solidFill>
                <a:srgbClr val="FFFFFF"/>
              </a:solidFill>
              <a:latin typeface="Calibri"/>
            </a:endParaRPr>
          </a:p>
        </p:txBody>
      </p:sp>
      <p:pic>
        <p:nvPicPr>
          <p:cNvPr id="8" name="Picture 7" descr="A blurry photo of a person&#10;&#10;Description automatically generated">
            <a:extLst>
              <a:ext uri="{FF2B5EF4-FFF2-40B4-BE49-F238E27FC236}">
                <a16:creationId xmlns:a16="http://schemas.microsoft.com/office/drawing/2014/main" xmlns="" id="{C852ACE1-58C5-44C2-A08E-07C9A2132E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7980" y="249907"/>
            <a:ext cx="1427334" cy="1713564"/>
          </a:xfrm>
          <a:prstGeom prst="rect">
            <a:avLst/>
          </a:prstGeom>
        </p:spPr>
      </p:pic>
    </p:spTree>
    <p:extLst>
      <p:ext uri="{BB962C8B-B14F-4D97-AF65-F5344CB8AC3E}">
        <p14:creationId xmlns:p14="http://schemas.microsoft.com/office/powerpoint/2010/main" val="29657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9D8F28A-B0E4-4EFB-AB52-D3207D9F08A2}"/>
              </a:ext>
            </a:extLst>
          </p:cNvPr>
          <p:cNvPicPr>
            <a:picLocks noChangeAspect="1"/>
          </p:cNvPicPr>
          <p:nvPr/>
        </p:nvPicPr>
        <p:blipFill>
          <a:blip r:embed="rId2">
            <a:alphaModFix amt="50000"/>
            <a:extLst>
              <a:ext uri="{837473B0-CC2E-450A-ABE3-18F120FF3D39}">
                <a1611:picAttrSrcUrl xmlns:a1611="http://schemas.microsoft.com/office/drawing/2016/11/main" xmlns="" r:id="rId3"/>
              </a:ext>
            </a:extLst>
          </a:blip>
          <a:stretch>
            <a:fillRect/>
          </a:stretch>
        </p:blipFill>
        <p:spPr>
          <a:xfrm>
            <a:off x="1524000" y="0"/>
            <a:ext cx="9144000" cy="6858000"/>
          </a:xfrm>
          <a:prstGeom prst="rect">
            <a:avLst/>
          </a:prstGeom>
        </p:spPr>
      </p:pic>
      <p:sp>
        <p:nvSpPr>
          <p:cNvPr id="2" name="Title 1"/>
          <p:cNvSpPr>
            <a:spLocks noGrp="1"/>
          </p:cNvSpPr>
          <p:nvPr>
            <p:ph type="title"/>
          </p:nvPr>
        </p:nvSpPr>
        <p:spPr>
          <a:xfrm>
            <a:off x="1981200" y="274638"/>
            <a:ext cx="8229600" cy="6126163"/>
          </a:xfrm>
        </p:spPr>
        <p:txBody>
          <a:bodyPr>
            <a:normAutofit/>
          </a:bodyPr>
          <a:lstStyle/>
          <a:p>
            <a:r>
              <a:rPr lang="en-GB" dirty="0">
                <a:effectLst>
                  <a:outerShdw blurRad="38100" dist="38100" dir="2700000" algn="tl">
                    <a:srgbClr val="000000">
                      <a:alpha val="43137"/>
                    </a:srgbClr>
                  </a:outerShdw>
                </a:effectLst>
              </a:rPr>
              <a:t>Our goal in such kind of conversations is to </a:t>
            </a:r>
            <a:r>
              <a:rPr lang="en-GB" u="sng" dirty="0">
                <a:effectLst>
                  <a:outerShdw blurRad="38100" dist="38100" dir="2700000" algn="tl">
                    <a:srgbClr val="000000">
                      <a:alpha val="43137"/>
                    </a:srgbClr>
                  </a:outerShdw>
                </a:effectLst>
              </a:rPr>
              <a:t>listen</a:t>
            </a:r>
            <a:r>
              <a:rPr lang="en-GB" dirty="0">
                <a:effectLst>
                  <a:outerShdw blurRad="38100" dist="38100" dir="2700000" algn="tl">
                    <a:srgbClr val="000000">
                      <a:alpha val="43137"/>
                    </a:srgbClr>
                  </a:outerShdw>
                </a:effectLst>
              </a:rPr>
              <a:t> for the ‘’seeds of the Word’’ (what the Spirit has already done= preparation)</a:t>
            </a:r>
            <a:br>
              <a:rPr lang="en-GB" dirty="0">
                <a:effectLst>
                  <a:outerShdw blurRad="38100" dist="38100" dir="2700000" algn="tl">
                    <a:srgbClr val="000000">
                      <a:alpha val="43137"/>
                    </a:srgbClr>
                  </a:outerShdw>
                </a:effectLst>
              </a:rPr>
            </a:br>
            <a:r>
              <a:rPr lang="en-GB" dirty="0">
                <a:effectLst>
                  <a:outerShdw blurRad="38100" dist="38100" dir="2700000" algn="tl">
                    <a:srgbClr val="000000">
                      <a:alpha val="43137"/>
                    </a:srgbClr>
                  </a:outerShdw>
                </a:effectLst>
              </a:rPr>
              <a:t>and to </a:t>
            </a:r>
            <a:r>
              <a:rPr lang="en-GB" u="sng" dirty="0">
                <a:effectLst>
                  <a:outerShdw blurRad="38100" dist="38100" dir="2700000" algn="tl">
                    <a:srgbClr val="000000">
                      <a:alpha val="43137"/>
                    </a:srgbClr>
                  </a:outerShdw>
                </a:effectLst>
              </a:rPr>
              <a:t>lay bare reverently </a:t>
            </a:r>
            <a:r>
              <a:rPr lang="en-GB" dirty="0">
                <a:effectLst>
                  <a:outerShdw blurRad="38100" dist="38100" dir="2700000" algn="tl">
                    <a:srgbClr val="000000">
                      <a:alpha val="43137"/>
                    </a:srgbClr>
                  </a:outerShdw>
                </a:effectLst>
              </a:rPr>
              <a:t>these seeds of the Word that lie hidden in your conversation partner p. 197</a:t>
            </a:r>
          </a:p>
        </p:txBody>
      </p:sp>
      <p:pic>
        <p:nvPicPr>
          <p:cNvPr id="5" name="Picture 4" descr="A blurry photo of a person&#10;&#10;Description automatically generated">
            <a:extLst>
              <a:ext uri="{FF2B5EF4-FFF2-40B4-BE49-F238E27FC236}">
                <a16:creationId xmlns:a16="http://schemas.microsoft.com/office/drawing/2014/main" xmlns="" id="{2C7FF7BD-CA95-4AF5-8FEE-8EFAE0A76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7980" y="249907"/>
            <a:ext cx="1427334" cy="1713564"/>
          </a:xfrm>
          <a:prstGeom prst="rect">
            <a:avLst/>
          </a:prstGeom>
        </p:spPr>
      </p:pic>
    </p:spTree>
    <p:extLst>
      <p:ext uri="{BB962C8B-B14F-4D97-AF65-F5344CB8AC3E}">
        <p14:creationId xmlns:p14="http://schemas.microsoft.com/office/powerpoint/2010/main" val="38845173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4" name="Picture 3" descr="A long bridge over a body of water&#10;&#10;Description automatically generated">
            <a:extLst>
              <a:ext uri="{FF2B5EF4-FFF2-40B4-BE49-F238E27FC236}">
                <a16:creationId xmlns:a16="http://schemas.microsoft.com/office/drawing/2014/main" xmlns="" id="{91CE9FA5-463F-4418-B32E-4C6EE119FDC7}"/>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15495" t="9091" r="26979"/>
          <a:stretch/>
        </p:blipFill>
        <p:spPr>
          <a:xfrm>
            <a:off x="4166616" y="10"/>
            <a:ext cx="6501384" cy="6857990"/>
          </a:xfrm>
          <a:prstGeom prst="rect">
            <a:avLst/>
          </a:prstGeom>
        </p:spPr>
      </p:pic>
      <p:sp>
        <p:nvSpPr>
          <p:cNvPr id="11" name="Rectangle 10">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2" name="Title 1"/>
          <p:cNvSpPr>
            <a:spLocks noGrp="1"/>
          </p:cNvSpPr>
          <p:nvPr>
            <p:ph type="title"/>
          </p:nvPr>
        </p:nvSpPr>
        <p:spPr>
          <a:xfrm>
            <a:off x="1882485" y="1122363"/>
            <a:ext cx="3017520" cy="3204134"/>
          </a:xfrm>
        </p:spPr>
        <p:txBody>
          <a:bodyPr vert="horz" lIns="91440" tIns="45720" rIns="91440" bIns="45720" rtlCol="0" anchor="b">
            <a:normAutofit/>
          </a:bodyPr>
          <a:lstStyle/>
          <a:p>
            <a:pPr algn="l" defTabSz="914400">
              <a:lnSpc>
                <a:spcPct val="90000"/>
              </a:lnSpc>
            </a:pPr>
            <a:r>
              <a:rPr lang="en-US" sz="2600"/>
              <a:t>When people are asked, especially the first time, about their relationship with God, they may become open to a new perspective</a:t>
            </a:r>
            <a:br>
              <a:rPr lang="en-US" sz="2600"/>
            </a:br>
            <a:r>
              <a:rPr lang="en-US" sz="2600"/>
              <a:t>p. 197</a:t>
            </a:r>
          </a:p>
        </p:txBody>
      </p:sp>
      <p:sp>
        <p:nvSpPr>
          <p:cNvPr id="13" name="Rectangle 1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075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84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Picture 7" descr="A blurry photo of a person&#10;&#10;Description automatically generated">
            <a:extLst>
              <a:ext uri="{FF2B5EF4-FFF2-40B4-BE49-F238E27FC236}">
                <a16:creationId xmlns:a16="http://schemas.microsoft.com/office/drawing/2014/main" xmlns="" id="{0C3640B8-A112-4C48-A299-72F99BB5FC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7980" y="249907"/>
            <a:ext cx="1427334" cy="1713564"/>
          </a:xfrm>
          <a:prstGeom prst="rect">
            <a:avLst/>
          </a:prstGeom>
        </p:spPr>
      </p:pic>
    </p:spTree>
    <p:extLst>
      <p:ext uri="{BB962C8B-B14F-4D97-AF65-F5344CB8AC3E}">
        <p14:creationId xmlns:p14="http://schemas.microsoft.com/office/powerpoint/2010/main" val="37096131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4" name="Picture 3" descr="A picture containing book, text, indoor, laying&#10;&#10;Description automatically generated">
            <a:extLst>
              <a:ext uri="{FF2B5EF4-FFF2-40B4-BE49-F238E27FC236}">
                <a16:creationId xmlns:a16="http://schemas.microsoft.com/office/drawing/2014/main" xmlns="" id="{0DDF2230-8689-40B2-AA87-63CC3F065D35}"/>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t="6535" r="15540" b="2555"/>
          <a:stretch/>
        </p:blipFill>
        <p:spPr>
          <a:xfrm>
            <a:off x="4166616" y="10"/>
            <a:ext cx="6501384" cy="6857990"/>
          </a:xfrm>
          <a:prstGeom prst="rect">
            <a:avLst/>
          </a:prstGeom>
        </p:spPr>
      </p:pic>
      <p:sp>
        <p:nvSpPr>
          <p:cNvPr id="12" name="Rectangle 11">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2" name="Title 1"/>
          <p:cNvSpPr>
            <a:spLocks noGrp="1"/>
          </p:cNvSpPr>
          <p:nvPr>
            <p:ph type="title"/>
          </p:nvPr>
        </p:nvSpPr>
        <p:spPr>
          <a:xfrm>
            <a:off x="1882485" y="192949"/>
            <a:ext cx="3017520" cy="6602135"/>
          </a:xfrm>
        </p:spPr>
        <p:txBody>
          <a:bodyPr vert="horz" lIns="91440" tIns="45720" rIns="91440" bIns="45720" rtlCol="0" anchor="b">
            <a:normAutofit/>
          </a:bodyPr>
          <a:lstStyle/>
          <a:p>
            <a:pPr algn="l" defTabSz="914400">
              <a:lnSpc>
                <a:spcPct val="90000"/>
              </a:lnSpc>
            </a:pPr>
            <a:r>
              <a:rPr lang="en-US" sz="2800" dirty="0"/>
              <a:t>So there are </a:t>
            </a:r>
            <a:r>
              <a:rPr lang="en-US" sz="2800" u="sng" dirty="0"/>
              <a:t>2 basic questions </a:t>
            </a:r>
            <a:r>
              <a:rPr lang="en-US" sz="2800" dirty="0"/>
              <a:t>to ask</a:t>
            </a:r>
            <a:br>
              <a:rPr lang="en-US" sz="2800" dirty="0"/>
            </a:br>
            <a:r>
              <a:rPr lang="en-US" sz="2800" dirty="0"/>
              <a:t/>
            </a:r>
            <a:br>
              <a:rPr lang="en-US" sz="2800" dirty="0"/>
            </a:br>
            <a:r>
              <a:rPr lang="en-US" sz="2800" b="1" dirty="0">
                <a:solidFill>
                  <a:srgbClr val="FF0000"/>
                </a:solidFill>
              </a:rPr>
              <a:t>Start with</a:t>
            </a:r>
            <a:r>
              <a:rPr lang="en-US" sz="2800" dirty="0"/>
              <a:t>: </a:t>
            </a:r>
            <a:r>
              <a:rPr lang="en-US" sz="2800" i="1" dirty="0"/>
              <a:t>What has your relationship with God been like to this point in your life?</a:t>
            </a:r>
            <a:br>
              <a:rPr lang="en-US" sz="2800" i="1" dirty="0"/>
            </a:br>
            <a:r>
              <a:rPr lang="en-US" sz="2800" dirty="0"/>
              <a:t/>
            </a:r>
            <a:br>
              <a:rPr lang="en-US" sz="2800" dirty="0"/>
            </a:br>
            <a:r>
              <a:rPr lang="en-US" sz="2800" b="1" dirty="0">
                <a:solidFill>
                  <a:srgbClr val="FF0000"/>
                </a:solidFill>
              </a:rPr>
              <a:t>Finish with</a:t>
            </a:r>
            <a:r>
              <a:rPr lang="en-US" sz="2800" dirty="0"/>
              <a:t>: </a:t>
            </a:r>
            <a:r>
              <a:rPr lang="en-US" sz="2800" i="1" dirty="0"/>
              <a:t>If you could ask God one question that you knew he would answer right away, what would it be?</a:t>
            </a:r>
            <a:r>
              <a:rPr lang="en-US" sz="1700" dirty="0"/>
              <a:t/>
            </a:r>
            <a:br>
              <a:rPr lang="en-US" sz="1700" dirty="0"/>
            </a:br>
            <a:r>
              <a:rPr lang="en-US" sz="1700" dirty="0"/>
              <a:t>See p. 198</a:t>
            </a:r>
          </a:p>
        </p:txBody>
      </p:sp>
      <p:sp>
        <p:nvSpPr>
          <p:cNvPr id="14" name="Rectangle 13">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075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84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Picture 7" descr="A blurry photo of a person&#10;&#10;Description automatically generated">
            <a:extLst>
              <a:ext uri="{FF2B5EF4-FFF2-40B4-BE49-F238E27FC236}">
                <a16:creationId xmlns:a16="http://schemas.microsoft.com/office/drawing/2014/main" xmlns="" id="{8D76DD87-1C03-41B8-8960-F6CC2B12F4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7980" y="249907"/>
            <a:ext cx="1427334" cy="1713564"/>
          </a:xfrm>
          <a:prstGeom prst="rect">
            <a:avLst/>
          </a:prstGeom>
        </p:spPr>
      </p:pic>
    </p:spTree>
    <p:extLst>
      <p:ext uri="{BB962C8B-B14F-4D97-AF65-F5344CB8AC3E}">
        <p14:creationId xmlns:p14="http://schemas.microsoft.com/office/powerpoint/2010/main" val="26642627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4999" b="-1"/>
          <a:stretch/>
        </p:blipFill>
        <p:spPr>
          <a:xfrm>
            <a:off x="1524020" y="2"/>
            <a:ext cx="9143980" cy="6857999"/>
          </a:xfrm>
          <a:prstGeom prst="rect">
            <a:avLst/>
          </a:prstGeom>
        </p:spPr>
      </p:pic>
      <p:sp>
        <p:nvSpPr>
          <p:cNvPr id="15"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1524000" y="2463132"/>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defTabSz="457200">
              <a:spcAft>
                <a:spcPts val="750"/>
              </a:spcAft>
              <a:buClr>
                <a:prstClr val="black"/>
              </a:buClr>
              <a:buSzPct val="100000"/>
            </a:pPr>
            <a:endParaRPr lang="en-US" sz="1200" cap="all">
              <a:solidFill>
                <a:prstClr val="black"/>
              </a:solidFill>
              <a:latin typeface="Calibri"/>
            </a:endParaRPr>
          </a:p>
        </p:txBody>
      </p:sp>
      <p:cxnSp>
        <p:nvCxnSpPr>
          <p:cNvPr id="17" name="Straight Connector 16">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319116"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xmlns="" id="{1831D2FE-8F79-4AB2-8D5E-6DEE3FF8466C}"/>
              </a:ext>
            </a:extLst>
          </p:cNvPr>
          <p:cNvSpPr txBox="1">
            <a:spLocks/>
          </p:cNvSpPr>
          <p:nvPr/>
        </p:nvSpPr>
        <p:spPr>
          <a:xfrm>
            <a:off x="1842782" y="2919369"/>
            <a:ext cx="3850546" cy="3682767"/>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2000" dirty="0">
                <a:solidFill>
                  <a:prstClr val="black"/>
                </a:solidFill>
                <a:latin typeface="Calibri"/>
              </a:rPr>
              <a:t/>
            </a:r>
            <a:br>
              <a:rPr lang="en-US" sz="2000" dirty="0">
                <a:solidFill>
                  <a:prstClr val="black"/>
                </a:solidFill>
                <a:latin typeface="Calibri"/>
              </a:rPr>
            </a:br>
            <a:r>
              <a:rPr lang="en-US" sz="2400" dirty="0">
                <a:solidFill>
                  <a:prstClr val="black"/>
                </a:solidFill>
                <a:latin typeface="Calibri"/>
              </a:rPr>
              <a:t>3. Offer multiple overlapping opportunities both for </a:t>
            </a:r>
            <a:r>
              <a:rPr lang="en-US" sz="2400" dirty="0" err="1">
                <a:solidFill>
                  <a:prstClr val="black"/>
                </a:solidFill>
                <a:latin typeface="Calibri"/>
              </a:rPr>
              <a:t>baptised</a:t>
            </a:r>
            <a:r>
              <a:rPr lang="en-US" sz="2400" dirty="0">
                <a:solidFill>
                  <a:prstClr val="black"/>
                </a:solidFill>
                <a:latin typeface="Calibri"/>
              </a:rPr>
              <a:t> and non-</a:t>
            </a:r>
            <a:r>
              <a:rPr lang="en-US" sz="2400" dirty="0" err="1">
                <a:solidFill>
                  <a:prstClr val="black"/>
                </a:solidFill>
                <a:latin typeface="Calibri"/>
              </a:rPr>
              <a:t>baptised</a:t>
            </a:r>
            <a:r>
              <a:rPr lang="en-US" sz="2400" dirty="0">
                <a:solidFill>
                  <a:prstClr val="black"/>
                </a:solidFill>
                <a:latin typeface="Calibri"/>
              </a:rPr>
              <a:t> to </a:t>
            </a:r>
            <a:r>
              <a:rPr lang="en-US" sz="2400" u="sng" dirty="0">
                <a:solidFill>
                  <a:prstClr val="black"/>
                </a:solidFill>
                <a:latin typeface="Calibri"/>
              </a:rPr>
              <a:t>personally encounter </a:t>
            </a:r>
            <a:r>
              <a:rPr lang="en-US" sz="2400" dirty="0">
                <a:solidFill>
                  <a:prstClr val="black"/>
                </a:solidFill>
                <a:latin typeface="Calibri"/>
              </a:rPr>
              <a:t>Jesus (how? – </a:t>
            </a:r>
            <a:r>
              <a:rPr lang="en-US" sz="2400" dirty="0" err="1">
                <a:solidFill>
                  <a:prstClr val="black"/>
                </a:solidFill>
                <a:latin typeface="Calibri"/>
              </a:rPr>
              <a:t>ch.</a:t>
            </a:r>
            <a:r>
              <a:rPr lang="en-US" sz="2400" dirty="0">
                <a:solidFill>
                  <a:prstClr val="black"/>
                </a:solidFill>
                <a:latin typeface="Calibri"/>
              </a:rPr>
              <a:t> 11)</a:t>
            </a:r>
          </a:p>
          <a:p>
            <a:pPr algn="l" defTabSz="914400">
              <a:lnSpc>
                <a:spcPct val="90000"/>
              </a:lnSpc>
              <a:spcAft>
                <a:spcPts val="600"/>
              </a:spcAft>
            </a:pPr>
            <a:r>
              <a:rPr lang="en-US" sz="2400" dirty="0">
                <a:solidFill>
                  <a:prstClr val="black"/>
                </a:solidFill>
                <a:latin typeface="Calibri"/>
              </a:rPr>
              <a:t/>
            </a:r>
            <a:br>
              <a:rPr lang="en-US" sz="2400" dirty="0">
                <a:solidFill>
                  <a:prstClr val="black"/>
                </a:solidFill>
                <a:latin typeface="Calibri"/>
              </a:rPr>
            </a:br>
            <a:r>
              <a:rPr lang="en-US" sz="2400" dirty="0">
                <a:solidFill>
                  <a:prstClr val="black"/>
                </a:solidFill>
                <a:latin typeface="Calibri"/>
              </a:rPr>
              <a:t>4. </a:t>
            </a:r>
            <a:r>
              <a:rPr lang="en-US" sz="2400" dirty="0">
                <a:solidFill>
                  <a:srgbClr val="FF0000"/>
                </a:solidFill>
                <a:latin typeface="Calibri"/>
              </a:rPr>
              <a:t>Expect </a:t>
            </a:r>
            <a:r>
              <a:rPr lang="en-US" sz="2400" u="sng" dirty="0">
                <a:solidFill>
                  <a:srgbClr val="FF0000"/>
                </a:solidFill>
                <a:latin typeface="Calibri"/>
              </a:rPr>
              <a:t>conversions</a:t>
            </a:r>
            <a:r>
              <a:rPr lang="en-US" sz="2400" dirty="0">
                <a:solidFill>
                  <a:srgbClr val="FF0000"/>
                </a:solidFill>
                <a:latin typeface="Calibri"/>
              </a:rPr>
              <a:t> </a:t>
            </a:r>
            <a:r>
              <a:rPr lang="en-US" sz="2400" dirty="0">
                <a:solidFill>
                  <a:prstClr val="black"/>
                </a:solidFill>
                <a:latin typeface="Calibri"/>
              </a:rPr>
              <a:t>(</a:t>
            </a:r>
            <a:r>
              <a:rPr lang="en-US" sz="2400" dirty="0" err="1">
                <a:solidFill>
                  <a:prstClr val="black"/>
                </a:solidFill>
                <a:latin typeface="Calibri"/>
              </a:rPr>
              <a:t>ch.</a:t>
            </a:r>
            <a:r>
              <a:rPr lang="en-US" sz="2400" dirty="0">
                <a:solidFill>
                  <a:prstClr val="black"/>
                </a:solidFill>
                <a:latin typeface="Calibri"/>
              </a:rPr>
              <a:t> 12)</a:t>
            </a:r>
          </a:p>
          <a:p>
            <a:pPr algn="l" defTabSz="914400">
              <a:lnSpc>
                <a:spcPct val="90000"/>
              </a:lnSpc>
              <a:spcAft>
                <a:spcPts val="600"/>
              </a:spcAft>
            </a:pPr>
            <a:r>
              <a:rPr lang="en-US" sz="2400" dirty="0">
                <a:solidFill>
                  <a:prstClr val="black"/>
                </a:solidFill>
                <a:latin typeface="Calibri"/>
              </a:rPr>
              <a:t/>
            </a:r>
            <a:br>
              <a:rPr lang="en-US" sz="2400" dirty="0">
                <a:solidFill>
                  <a:prstClr val="black"/>
                </a:solidFill>
                <a:latin typeface="Calibri"/>
              </a:rPr>
            </a:br>
            <a:r>
              <a:rPr lang="en-US" sz="2400" dirty="0">
                <a:solidFill>
                  <a:prstClr val="black"/>
                </a:solidFill>
                <a:latin typeface="Calibri"/>
              </a:rPr>
              <a:t>5. Intercessory </a:t>
            </a:r>
            <a:r>
              <a:rPr lang="en-US" sz="2400" u="sng" dirty="0">
                <a:solidFill>
                  <a:prstClr val="black"/>
                </a:solidFill>
                <a:latin typeface="Calibri"/>
              </a:rPr>
              <a:t>prayers</a:t>
            </a:r>
            <a:r>
              <a:rPr lang="en-US" sz="2400" dirty="0">
                <a:solidFill>
                  <a:prstClr val="black"/>
                </a:solidFill>
                <a:latin typeface="Calibri"/>
              </a:rPr>
              <a:t> (</a:t>
            </a:r>
            <a:r>
              <a:rPr lang="en-US" sz="2400" dirty="0" err="1">
                <a:solidFill>
                  <a:prstClr val="black"/>
                </a:solidFill>
                <a:latin typeface="Calibri"/>
              </a:rPr>
              <a:t>ch.</a:t>
            </a:r>
            <a:r>
              <a:rPr lang="en-US" sz="2400" dirty="0">
                <a:solidFill>
                  <a:prstClr val="black"/>
                </a:solidFill>
                <a:latin typeface="Calibri"/>
              </a:rPr>
              <a:t> 12)</a:t>
            </a:r>
          </a:p>
        </p:txBody>
      </p:sp>
      <p:sp>
        <p:nvSpPr>
          <p:cNvPr id="6" name="Oval 5">
            <a:extLst>
              <a:ext uri="{FF2B5EF4-FFF2-40B4-BE49-F238E27FC236}">
                <a16:creationId xmlns:a16="http://schemas.microsoft.com/office/drawing/2014/main" xmlns="" id="{8D36AF9C-C323-4CEB-8971-F4B020C344FF}"/>
              </a:ext>
            </a:extLst>
          </p:cNvPr>
          <p:cNvSpPr/>
          <p:nvPr/>
        </p:nvSpPr>
        <p:spPr>
          <a:xfrm>
            <a:off x="6842620" y="109057"/>
            <a:ext cx="3976382" cy="381699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8" name="TextBox 7">
            <a:extLst>
              <a:ext uri="{FF2B5EF4-FFF2-40B4-BE49-F238E27FC236}">
                <a16:creationId xmlns:a16="http://schemas.microsoft.com/office/drawing/2014/main" xmlns="" id="{657A2510-B8AB-4C72-9303-C8AA28942906}"/>
              </a:ext>
            </a:extLst>
          </p:cNvPr>
          <p:cNvSpPr txBox="1"/>
          <p:nvPr/>
        </p:nvSpPr>
        <p:spPr>
          <a:xfrm>
            <a:off x="7345961" y="640974"/>
            <a:ext cx="3376568" cy="2677656"/>
          </a:xfrm>
          <a:prstGeom prst="rect">
            <a:avLst/>
          </a:prstGeom>
          <a:noFill/>
        </p:spPr>
        <p:txBody>
          <a:bodyPr wrap="square" rtlCol="0">
            <a:spAutoFit/>
          </a:bodyPr>
          <a:lstStyle/>
          <a:p>
            <a:pPr defTabSz="457200"/>
            <a:r>
              <a:rPr lang="en-US" sz="2400" u="sng" dirty="0">
                <a:solidFill>
                  <a:srgbClr val="FF0000"/>
                </a:solidFill>
                <a:latin typeface="Calibri"/>
              </a:rPr>
              <a:t>How</a:t>
            </a:r>
            <a:r>
              <a:rPr lang="en-US" sz="2400" dirty="0">
                <a:solidFill>
                  <a:srgbClr val="FF0000"/>
                </a:solidFill>
                <a:latin typeface="Calibri"/>
              </a:rPr>
              <a:t> to double-in-five?</a:t>
            </a:r>
            <a:r>
              <a:rPr lang="en-US" sz="2400" dirty="0">
                <a:solidFill>
                  <a:prstClr val="white"/>
                </a:solidFill>
                <a:latin typeface="Calibri"/>
              </a:rPr>
              <a:t/>
            </a:r>
            <a:br>
              <a:rPr lang="en-US" sz="2400" dirty="0">
                <a:solidFill>
                  <a:prstClr val="white"/>
                </a:solidFill>
                <a:latin typeface="Calibri"/>
              </a:rPr>
            </a:br>
            <a:r>
              <a:rPr lang="en-US" sz="2400" dirty="0">
                <a:solidFill>
                  <a:prstClr val="white"/>
                </a:solidFill>
                <a:latin typeface="Calibri"/>
              </a:rPr>
              <a:t/>
            </a:r>
            <a:br>
              <a:rPr lang="en-US" sz="2400" dirty="0">
                <a:solidFill>
                  <a:prstClr val="white"/>
                </a:solidFill>
                <a:latin typeface="Calibri"/>
              </a:rPr>
            </a:br>
            <a:r>
              <a:rPr lang="en-US" sz="2400" dirty="0">
                <a:solidFill>
                  <a:prstClr val="white"/>
                </a:solidFill>
                <a:latin typeface="Calibri"/>
              </a:rPr>
              <a:t>1. Set </a:t>
            </a:r>
            <a:r>
              <a:rPr lang="en-US" sz="2400" u="sng" dirty="0">
                <a:solidFill>
                  <a:prstClr val="white"/>
                </a:solidFill>
                <a:latin typeface="Calibri"/>
              </a:rPr>
              <a:t>goals</a:t>
            </a:r>
            <a:r>
              <a:rPr lang="en-US" sz="2400" dirty="0">
                <a:solidFill>
                  <a:prstClr val="white"/>
                </a:solidFill>
                <a:latin typeface="Calibri"/>
              </a:rPr>
              <a:t> (see examples on p. 186)</a:t>
            </a:r>
          </a:p>
          <a:p>
            <a:pPr defTabSz="457200"/>
            <a:r>
              <a:rPr lang="en-US" sz="2400" dirty="0">
                <a:solidFill>
                  <a:prstClr val="white"/>
                </a:solidFill>
                <a:latin typeface="Calibri"/>
              </a:rPr>
              <a:t/>
            </a:r>
            <a:br>
              <a:rPr lang="en-US" sz="2400" dirty="0">
                <a:solidFill>
                  <a:prstClr val="white"/>
                </a:solidFill>
                <a:latin typeface="Calibri"/>
              </a:rPr>
            </a:br>
            <a:r>
              <a:rPr lang="en-US" sz="2400" dirty="0">
                <a:solidFill>
                  <a:prstClr val="white"/>
                </a:solidFill>
                <a:latin typeface="Calibri"/>
              </a:rPr>
              <a:t>2. </a:t>
            </a:r>
            <a:r>
              <a:rPr lang="en-US" sz="2400" u="sng" dirty="0">
                <a:solidFill>
                  <a:prstClr val="white"/>
                </a:solidFill>
                <a:latin typeface="Calibri"/>
              </a:rPr>
              <a:t>Break the silence </a:t>
            </a:r>
            <a:r>
              <a:rPr lang="en-US" sz="2400" dirty="0">
                <a:solidFill>
                  <a:prstClr val="white"/>
                </a:solidFill>
                <a:latin typeface="Calibri"/>
              </a:rPr>
              <a:t>(how? -pp. 188-190)</a:t>
            </a:r>
            <a:endParaRPr lang="en-GB" sz="2400" dirty="0">
              <a:solidFill>
                <a:prstClr val="white"/>
              </a:solidFill>
              <a:latin typeface="Calibri"/>
            </a:endParaRPr>
          </a:p>
        </p:txBody>
      </p:sp>
      <p:pic>
        <p:nvPicPr>
          <p:cNvPr id="9" name="Picture 8" descr="A blurry photo of a person&#10;&#10;Description automatically generated">
            <a:extLst>
              <a:ext uri="{FF2B5EF4-FFF2-40B4-BE49-F238E27FC236}">
                <a16:creationId xmlns:a16="http://schemas.microsoft.com/office/drawing/2014/main" xmlns="" id="{E12B6545-2662-4DB4-87AC-14751F3750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7980" y="249907"/>
            <a:ext cx="1427334" cy="1713564"/>
          </a:xfrm>
          <a:prstGeom prst="rect">
            <a:avLst/>
          </a:prstGeom>
        </p:spPr>
      </p:pic>
    </p:spTree>
    <p:extLst>
      <p:ext uri="{BB962C8B-B14F-4D97-AF65-F5344CB8AC3E}">
        <p14:creationId xmlns:p14="http://schemas.microsoft.com/office/powerpoint/2010/main" val="29148730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22A397E7-BF60-45B2-84C7-B074B76C37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4" name="Picture 3" descr="A picture containing building, brick, stone&#10;&#10;Description automatically generated">
            <a:extLst>
              <a:ext uri="{FF2B5EF4-FFF2-40B4-BE49-F238E27FC236}">
                <a16:creationId xmlns:a16="http://schemas.microsoft.com/office/drawing/2014/main" xmlns="" id="{C4CEC4B1-A5D8-42E2-B0FA-BC9747130671}"/>
              </a:ext>
            </a:extLst>
          </p:cNvPr>
          <p:cNvPicPr>
            <a:picLocks noChangeAspect="1"/>
          </p:cNvPicPr>
          <p:nvPr/>
        </p:nvPicPr>
        <p:blipFill rotWithShape="1">
          <a:blip r:embed="rId2">
            <a:alphaModFix/>
            <a:extLst>
              <a:ext uri="{837473B0-CC2E-450A-ABE3-18F120FF3D39}">
                <a1611:picAttrSrcUrl xmlns:a1611="http://schemas.microsoft.com/office/drawing/2016/11/main" xmlns="" r:id="rId3"/>
              </a:ext>
            </a:extLst>
          </a:blip>
          <a:srcRect l="19190" r="32162"/>
          <a:stretch/>
        </p:blipFill>
        <p:spPr>
          <a:xfrm>
            <a:off x="4736926" y="10"/>
            <a:ext cx="5931074" cy="6857992"/>
          </a:xfrm>
          <a:prstGeom prst="rect">
            <a:avLst/>
          </a:prstGeom>
        </p:spPr>
      </p:pic>
      <p:sp>
        <p:nvSpPr>
          <p:cNvPr id="12" name="Rectangle 11">
            <a:extLst>
              <a:ext uri="{FF2B5EF4-FFF2-40B4-BE49-F238E27FC236}">
                <a16:creationId xmlns:a16="http://schemas.microsoft.com/office/drawing/2014/main" xmlns="" id="{890DEF05-784E-4B61-89E4-04C4ECF4E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1620439" y="478176"/>
            <a:ext cx="4579146" cy="5738064"/>
          </a:xfrm>
        </p:spPr>
        <p:txBody>
          <a:bodyPr vert="horz" lIns="91440" tIns="45720" rIns="91440" bIns="45720" rtlCol="0" anchor="b">
            <a:normAutofit/>
          </a:bodyPr>
          <a:lstStyle/>
          <a:p>
            <a:pPr algn="l" defTabSz="914400">
              <a:lnSpc>
                <a:spcPct val="90000"/>
              </a:lnSpc>
            </a:pPr>
            <a:r>
              <a:rPr lang="en-US" sz="3200" dirty="0">
                <a:solidFill>
                  <a:schemeClr val="bg1"/>
                </a:solidFill>
              </a:rPr>
              <a:t>When we are in conversation, we eventually have to tell the Great Story of Jesus (</a:t>
            </a:r>
            <a:r>
              <a:rPr lang="en-US" sz="3200" b="1" i="1" dirty="0">
                <a:solidFill>
                  <a:schemeClr val="bg1"/>
                </a:solidFill>
              </a:rPr>
              <a:t>the </a:t>
            </a:r>
            <a:r>
              <a:rPr lang="en-US" sz="3200" b="1" i="1" dirty="0">
                <a:solidFill>
                  <a:srgbClr val="FF0000"/>
                </a:solidFill>
              </a:rPr>
              <a:t>kerygma</a:t>
            </a:r>
            <a:r>
              <a:rPr lang="en-US" sz="3200" dirty="0">
                <a:solidFill>
                  <a:schemeClr val="bg1"/>
                </a:solidFill>
              </a:rPr>
              <a:t>)</a:t>
            </a:r>
            <a:br>
              <a:rPr lang="en-US" sz="3200" dirty="0">
                <a:solidFill>
                  <a:schemeClr val="bg1"/>
                </a:solidFill>
              </a:rPr>
            </a:br>
            <a:r>
              <a:rPr lang="en-US" sz="3200" dirty="0">
                <a:solidFill>
                  <a:schemeClr val="bg1"/>
                </a:solidFill>
              </a:rPr>
              <a:t/>
            </a:r>
            <a:br>
              <a:rPr lang="en-US" sz="3200" dirty="0">
                <a:solidFill>
                  <a:schemeClr val="bg1"/>
                </a:solidFill>
              </a:rPr>
            </a:br>
            <a:r>
              <a:rPr lang="en-US" sz="3200" dirty="0">
                <a:solidFill>
                  <a:schemeClr val="bg1"/>
                </a:solidFill>
              </a:rPr>
              <a:t/>
            </a:r>
            <a:br>
              <a:rPr lang="en-US" sz="3200" dirty="0">
                <a:solidFill>
                  <a:schemeClr val="bg1"/>
                </a:solidFill>
              </a:rPr>
            </a:br>
            <a:r>
              <a:rPr lang="en-US" sz="3200" dirty="0">
                <a:solidFill>
                  <a:schemeClr val="bg1"/>
                </a:solidFill>
              </a:rPr>
              <a:t/>
            </a:r>
            <a:br>
              <a:rPr lang="en-US" sz="3200" dirty="0">
                <a:solidFill>
                  <a:schemeClr val="bg1"/>
                </a:solidFill>
              </a:rPr>
            </a:br>
            <a:r>
              <a:rPr lang="en-US" sz="3200" dirty="0">
                <a:solidFill>
                  <a:schemeClr val="bg1"/>
                </a:solidFill>
              </a:rPr>
              <a:t/>
            </a:r>
            <a:br>
              <a:rPr lang="en-US" sz="3200" dirty="0">
                <a:solidFill>
                  <a:schemeClr val="bg1"/>
                </a:solidFill>
              </a:rPr>
            </a:br>
            <a:r>
              <a:rPr lang="en-US" sz="2400" dirty="0">
                <a:solidFill>
                  <a:schemeClr val="bg1"/>
                </a:solidFill>
              </a:rPr>
              <a:t/>
            </a:r>
            <a:br>
              <a:rPr lang="en-US" sz="2400" dirty="0">
                <a:solidFill>
                  <a:schemeClr val="bg1"/>
                </a:solidFill>
              </a:rPr>
            </a:br>
            <a:r>
              <a:rPr lang="en-US" sz="2400" dirty="0">
                <a:solidFill>
                  <a:schemeClr val="bg1"/>
                </a:solidFill>
              </a:rPr>
              <a:t/>
            </a:r>
            <a:br>
              <a:rPr lang="en-US" sz="2400" dirty="0">
                <a:solidFill>
                  <a:schemeClr val="bg1"/>
                </a:solidFill>
              </a:rPr>
            </a:br>
            <a:r>
              <a:rPr lang="en-US" sz="2400" dirty="0">
                <a:solidFill>
                  <a:schemeClr val="bg1"/>
                </a:solidFill>
              </a:rPr>
              <a:t>see p.199</a:t>
            </a:r>
          </a:p>
        </p:txBody>
      </p:sp>
      <p:cxnSp>
        <p:nvCxnSpPr>
          <p:cNvPr id="14" name="Straight Connector 13">
            <a:extLst>
              <a:ext uri="{FF2B5EF4-FFF2-40B4-BE49-F238E27FC236}">
                <a16:creationId xmlns:a16="http://schemas.microsoft.com/office/drawing/2014/main" xmlns="" id="{C41BAEC7-F7B0-4224-8B18-8F74B7D87F0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1620439"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descr="A blurry photo of a person&#10;&#10;Description automatically generated">
            <a:extLst>
              <a:ext uri="{FF2B5EF4-FFF2-40B4-BE49-F238E27FC236}">
                <a16:creationId xmlns:a16="http://schemas.microsoft.com/office/drawing/2014/main" xmlns="" id="{A42A02FF-1BE6-4843-BCD9-92FF517AE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7980" y="249907"/>
            <a:ext cx="1427334" cy="1713564"/>
          </a:xfrm>
          <a:prstGeom prst="rect">
            <a:avLst/>
          </a:prstGeom>
        </p:spPr>
      </p:pic>
    </p:spTree>
    <p:extLst>
      <p:ext uri="{BB962C8B-B14F-4D97-AF65-F5344CB8AC3E}">
        <p14:creationId xmlns:p14="http://schemas.microsoft.com/office/powerpoint/2010/main" val="1521203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rgbClr val="FFC000"/>
            </a:gs>
            <a:gs pos="100000">
              <a:srgbClr val="FF0000"/>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892300" y="152112"/>
            <a:ext cx="5435600" cy="584776"/>
          </a:xfrm>
          <a:prstGeom prst="rect">
            <a:avLst/>
          </a:prstGeom>
          <a:noFill/>
        </p:spPr>
        <p:txBody>
          <a:bodyPr wrap="square" rtlCol="0">
            <a:spAutoFit/>
          </a:bodyPr>
          <a:lstStyle/>
          <a:p>
            <a:pPr defTabSz="457200"/>
            <a:r>
              <a:rPr lang="en-US" sz="3200" i="1" dirty="0">
                <a:solidFill>
                  <a:srgbClr val="000000"/>
                </a:solidFill>
                <a:latin typeface="Georgia"/>
                <a:cs typeface="Georgia"/>
              </a:rPr>
              <a:t>what next? </a:t>
            </a:r>
          </a:p>
        </p:txBody>
      </p:sp>
      <p:sp>
        <p:nvSpPr>
          <p:cNvPr id="5" name="Oval 4"/>
          <p:cNvSpPr/>
          <p:nvPr/>
        </p:nvSpPr>
        <p:spPr>
          <a:xfrm>
            <a:off x="6604000" y="1511002"/>
            <a:ext cx="2082800" cy="2082800"/>
          </a:xfrm>
          <a:prstGeom prst="ellipse">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 name="TextBox 6"/>
          <p:cNvSpPr txBox="1"/>
          <p:nvPr/>
        </p:nvSpPr>
        <p:spPr>
          <a:xfrm>
            <a:off x="6489700" y="2087820"/>
            <a:ext cx="2306242" cy="830997"/>
          </a:xfrm>
          <a:prstGeom prst="rect">
            <a:avLst/>
          </a:prstGeom>
          <a:noFill/>
        </p:spPr>
        <p:txBody>
          <a:bodyPr wrap="square" rtlCol="0">
            <a:spAutoFit/>
          </a:bodyPr>
          <a:lstStyle/>
          <a:p>
            <a:pPr algn="ctr" defTabSz="457200"/>
            <a:r>
              <a:rPr lang="en-US" sz="2400" dirty="0">
                <a:solidFill>
                  <a:srgbClr val="C0504D"/>
                </a:solidFill>
                <a:latin typeface="Candara"/>
                <a:cs typeface="Candara"/>
              </a:rPr>
              <a:t>naming discipleship</a:t>
            </a:r>
          </a:p>
        </p:txBody>
      </p:sp>
      <p:sp>
        <p:nvSpPr>
          <p:cNvPr id="8" name="Oval 7"/>
          <p:cNvSpPr/>
          <p:nvPr/>
        </p:nvSpPr>
        <p:spPr>
          <a:xfrm>
            <a:off x="8407400" y="2568277"/>
            <a:ext cx="2082800" cy="2082800"/>
          </a:xfrm>
          <a:prstGeom prst="ellipse">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4F81BD"/>
              </a:solidFill>
              <a:latin typeface="Calibri"/>
            </a:endParaRPr>
          </a:p>
        </p:txBody>
      </p:sp>
      <p:sp>
        <p:nvSpPr>
          <p:cNvPr id="9" name="TextBox 8"/>
          <p:cNvSpPr txBox="1"/>
          <p:nvPr/>
        </p:nvSpPr>
        <p:spPr>
          <a:xfrm>
            <a:off x="8540750" y="3043495"/>
            <a:ext cx="1811477" cy="1200328"/>
          </a:xfrm>
          <a:prstGeom prst="rect">
            <a:avLst/>
          </a:prstGeom>
          <a:noFill/>
        </p:spPr>
        <p:txBody>
          <a:bodyPr wrap="square" rtlCol="0">
            <a:spAutoFit/>
          </a:bodyPr>
          <a:lstStyle/>
          <a:p>
            <a:pPr algn="ctr" defTabSz="457200"/>
            <a:r>
              <a:rPr lang="en-US" sz="2400" i="1" dirty="0">
                <a:solidFill>
                  <a:srgbClr val="4F81BD"/>
                </a:solidFill>
                <a:latin typeface="Candara"/>
                <a:cs typeface="Candara"/>
              </a:rPr>
              <a:t>Forming Intentional Disciples</a:t>
            </a:r>
          </a:p>
        </p:txBody>
      </p:sp>
      <p:sp>
        <p:nvSpPr>
          <p:cNvPr id="10" name="Oval 9"/>
          <p:cNvSpPr/>
          <p:nvPr/>
        </p:nvSpPr>
        <p:spPr>
          <a:xfrm>
            <a:off x="6591300" y="3600152"/>
            <a:ext cx="2082800" cy="2082800"/>
          </a:xfrm>
          <a:prstGeom prst="ellipse">
            <a:avLst/>
          </a:prstGeom>
          <a:no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9BBB59">
                  <a:lumMod val="75000"/>
                </a:srgbClr>
              </a:solidFill>
              <a:latin typeface="Calibri"/>
            </a:endParaRPr>
          </a:p>
        </p:txBody>
      </p:sp>
      <p:sp>
        <p:nvSpPr>
          <p:cNvPr id="11" name="TextBox 10"/>
          <p:cNvSpPr txBox="1"/>
          <p:nvPr/>
        </p:nvSpPr>
        <p:spPr>
          <a:xfrm>
            <a:off x="6502401" y="4240471"/>
            <a:ext cx="2293128" cy="769441"/>
          </a:xfrm>
          <a:prstGeom prst="rect">
            <a:avLst/>
          </a:prstGeom>
          <a:noFill/>
        </p:spPr>
        <p:txBody>
          <a:bodyPr wrap="square" rtlCol="0">
            <a:spAutoFit/>
          </a:bodyPr>
          <a:lstStyle/>
          <a:p>
            <a:pPr algn="ctr" defTabSz="457200"/>
            <a:r>
              <a:rPr lang="en-US" sz="4400" dirty="0">
                <a:solidFill>
                  <a:srgbClr val="9BBB59">
                    <a:lumMod val="75000"/>
                  </a:srgbClr>
                </a:solidFill>
                <a:latin typeface="Candara"/>
                <a:cs typeface="Candara"/>
              </a:rPr>
              <a:t>?</a:t>
            </a:r>
            <a:endParaRPr lang="en-US" sz="4400" i="1" dirty="0">
              <a:solidFill>
                <a:srgbClr val="9BBB59">
                  <a:lumMod val="75000"/>
                </a:srgbClr>
              </a:solidFill>
              <a:latin typeface="Candara"/>
              <a:cs typeface="Candara"/>
            </a:endParaRPr>
          </a:p>
        </p:txBody>
      </p:sp>
      <p:sp>
        <p:nvSpPr>
          <p:cNvPr id="12" name="Oval 11"/>
          <p:cNvSpPr/>
          <p:nvPr/>
        </p:nvSpPr>
        <p:spPr>
          <a:xfrm>
            <a:off x="6604000" y="1511002"/>
            <a:ext cx="2082800" cy="2082800"/>
          </a:xfrm>
          <a:prstGeom prst="ellipse">
            <a:avLst/>
          </a:prstGeom>
          <a:solidFill>
            <a:schemeClr val="bg1">
              <a:alpha val="68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Oval 12"/>
          <p:cNvSpPr/>
          <p:nvPr/>
        </p:nvSpPr>
        <p:spPr>
          <a:xfrm>
            <a:off x="8401049" y="2575916"/>
            <a:ext cx="2082800" cy="2082800"/>
          </a:xfrm>
          <a:prstGeom prst="ellipse">
            <a:avLst/>
          </a:prstGeom>
          <a:solidFill>
            <a:schemeClr val="bg1">
              <a:alpha val="5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5" name="Rectangle 14"/>
          <p:cNvSpPr/>
          <p:nvPr/>
        </p:nvSpPr>
        <p:spPr>
          <a:xfrm>
            <a:off x="1873250" y="774189"/>
            <a:ext cx="4660901" cy="5940088"/>
          </a:xfrm>
          <a:prstGeom prst="rect">
            <a:avLst/>
          </a:prstGeom>
          <a:effectLst/>
        </p:spPr>
        <p:txBody>
          <a:bodyPr wrap="square">
            <a:spAutoFit/>
          </a:bodyPr>
          <a:lstStyle/>
          <a:p>
            <a:pPr defTabSz="457200"/>
            <a:r>
              <a:rPr lang="en-US" sz="2000" b="1" dirty="0">
                <a:solidFill>
                  <a:srgbClr val="9BBB59">
                    <a:lumMod val="50000"/>
                  </a:srgbClr>
                </a:solidFill>
                <a:latin typeface="Candara"/>
                <a:cs typeface="Candara"/>
              </a:rPr>
              <a:t>Study the book.</a:t>
            </a:r>
          </a:p>
          <a:p>
            <a:pPr defTabSz="457200"/>
            <a:endParaRPr lang="en-US" sz="2000" b="1" dirty="0">
              <a:solidFill>
                <a:srgbClr val="9BBB59">
                  <a:lumMod val="50000"/>
                </a:srgbClr>
              </a:solidFill>
              <a:latin typeface="Candara"/>
              <a:cs typeface="Candara"/>
            </a:endParaRPr>
          </a:p>
          <a:p>
            <a:pPr defTabSz="457200"/>
            <a:r>
              <a:rPr lang="en-US" sz="2000" b="1" dirty="0">
                <a:solidFill>
                  <a:srgbClr val="9BBB59">
                    <a:lumMod val="50000"/>
                  </a:srgbClr>
                </a:solidFill>
                <a:latin typeface="Candara"/>
                <a:cs typeface="Candara"/>
              </a:rPr>
              <a:t>Talk about it in your parish or ministry setting.</a:t>
            </a:r>
          </a:p>
          <a:p>
            <a:pPr defTabSz="457200"/>
            <a:endParaRPr lang="en-US" sz="2000" b="1" dirty="0">
              <a:solidFill>
                <a:srgbClr val="9BBB59">
                  <a:lumMod val="50000"/>
                </a:srgbClr>
              </a:solidFill>
              <a:latin typeface="Candara"/>
              <a:cs typeface="Candara"/>
            </a:endParaRPr>
          </a:p>
          <a:p>
            <a:pPr defTabSz="457200"/>
            <a:r>
              <a:rPr lang="en-US" sz="2000" b="1" dirty="0">
                <a:solidFill>
                  <a:srgbClr val="9BBB59">
                    <a:lumMod val="50000"/>
                  </a:srgbClr>
                </a:solidFill>
                <a:latin typeface="Candara"/>
                <a:cs typeface="Candara"/>
              </a:rPr>
              <a:t>Reflect on:</a:t>
            </a:r>
          </a:p>
          <a:p>
            <a:pPr defTabSz="457200">
              <a:buFont typeface="Wingdings" charset="2"/>
              <a:buChar char="Ø"/>
            </a:pPr>
            <a:r>
              <a:rPr lang="en-US" sz="2000" b="1" dirty="0">
                <a:solidFill>
                  <a:srgbClr val="9BBB59">
                    <a:lumMod val="50000"/>
                  </a:srgbClr>
                </a:solidFill>
                <a:latin typeface="Candara"/>
                <a:cs typeface="Candara"/>
              </a:rPr>
              <a:t> if/how your parish or ministry deliberately allows space for spiritual journey #1</a:t>
            </a:r>
          </a:p>
          <a:p>
            <a:pPr defTabSz="457200"/>
            <a:endParaRPr lang="en-US" sz="2000" b="1" dirty="0">
              <a:solidFill>
                <a:srgbClr val="9BBB59">
                  <a:lumMod val="50000"/>
                </a:srgbClr>
              </a:solidFill>
              <a:latin typeface="Candara"/>
              <a:cs typeface="Candara"/>
            </a:endParaRPr>
          </a:p>
          <a:p>
            <a:pPr defTabSz="457200">
              <a:buFont typeface="Wingdings" charset="2"/>
              <a:buChar char="Ø"/>
            </a:pPr>
            <a:r>
              <a:rPr lang="en-US" sz="2000" b="1" dirty="0">
                <a:solidFill>
                  <a:srgbClr val="9BBB59">
                    <a:lumMod val="50000"/>
                  </a:srgbClr>
                </a:solidFill>
                <a:latin typeface="Candara"/>
                <a:cs typeface="Candara"/>
              </a:rPr>
              <a:t> ways to be sensitive to and discern the many thresholds and complex conversion processes of those who are not yet disciples</a:t>
            </a:r>
          </a:p>
          <a:p>
            <a:pPr defTabSz="457200"/>
            <a:endParaRPr lang="en-US" sz="2000" dirty="0">
              <a:solidFill>
                <a:srgbClr val="9BBB59">
                  <a:lumMod val="50000"/>
                </a:srgbClr>
              </a:solidFill>
              <a:latin typeface="Candara"/>
              <a:cs typeface="Candara"/>
            </a:endParaRPr>
          </a:p>
          <a:p>
            <a:pPr defTabSz="457200"/>
            <a:r>
              <a:rPr lang="en-US" sz="2000" dirty="0">
                <a:solidFill>
                  <a:srgbClr val="9BBB59">
                    <a:lumMod val="50000"/>
                  </a:srgbClr>
                </a:solidFill>
                <a:latin typeface="Candara"/>
                <a:cs typeface="Candara"/>
              </a:rPr>
              <a:t>Check out additional resources at:</a:t>
            </a:r>
          </a:p>
          <a:p>
            <a:pPr defTabSz="457200"/>
            <a:r>
              <a:rPr lang="en-US" sz="2000" dirty="0">
                <a:solidFill>
                  <a:srgbClr val="9BBB59">
                    <a:lumMod val="50000"/>
                  </a:srgbClr>
                </a:solidFill>
                <a:latin typeface="Candara"/>
                <a:cs typeface="Candara"/>
                <a:hlinkClick r:id="rId3"/>
              </a:rPr>
              <a:t>http://practicalevangelization.wordpress.com/tag/resources-for-intentional-discipleship/</a:t>
            </a:r>
            <a:r>
              <a:rPr lang="en-US" sz="2000" dirty="0">
                <a:solidFill>
                  <a:srgbClr val="9BBB59">
                    <a:lumMod val="50000"/>
                  </a:srgbClr>
                </a:solidFill>
                <a:latin typeface="Candara"/>
                <a:cs typeface="Candara"/>
              </a:rPr>
              <a:t> </a:t>
            </a:r>
          </a:p>
        </p:txBody>
      </p:sp>
      <p:pic>
        <p:nvPicPr>
          <p:cNvPr id="14" name="Picture 13" descr="A blurry photo of a person&#10;&#10;Description automatically generated">
            <a:extLst>
              <a:ext uri="{FF2B5EF4-FFF2-40B4-BE49-F238E27FC236}">
                <a16:creationId xmlns:a16="http://schemas.microsoft.com/office/drawing/2014/main" xmlns="" id="{F8F08BD5-BCD2-4FBE-A749-4B81C280E5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7980" y="249907"/>
            <a:ext cx="1427334" cy="17135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20EB187-900F-4AF5-813B-101456D9FD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4" name="Picture 3" descr="A group of people sitting at a table&#10;&#10;Description automatically generated">
            <a:extLst>
              <a:ext uri="{FF2B5EF4-FFF2-40B4-BE49-F238E27FC236}">
                <a16:creationId xmlns:a16="http://schemas.microsoft.com/office/drawing/2014/main" xmlns="" id="{9527A104-F700-4BE9-A82F-390FAA37D9BB}"/>
              </a:ext>
            </a:extLst>
          </p:cNvPr>
          <p:cNvPicPr>
            <a:picLocks noChangeAspect="1"/>
          </p:cNvPicPr>
          <p:nvPr/>
        </p:nvPicPr>
        <p:blipFill rotWithShape="1">
          <a:blip r:embed="rId2">
            <a:alphaModFix amt="50000"/>
            <a:extLst>
              <a:ext uri="{837473B0-CC2E-450A-ABE3-18F120FF3D39}">
                <a1611:picAttrSrcUrl xmlns:a1611="http://schemas.microsoft.com/office/drawing/2016/11/main" xmlns="" r:id="rId3"/>
              </a:ext>
            </a:extLst>
          </a:blip>
          <a:srcRect l="5776" r="5223" b="-2"/>
          <a:stretch/>
        </p:blipFill>
        <p:spPr>
          <a:xfrm>
            <a:off x="1524020" y="2"/>
            <a:ext cx="9143980" cy="6857999"/>
          </a:xfrm>
          <a:prstGeom prst="rect">
            <a:avLst/>
          </a:prstGeom>
        </p:spPr>
      </p:pic>
      <p:sp>
        <p:nvSpPr>
          <p:cNvPr id="2" name="Title 1"/>
          <p:cNvSpPr>
            <a:spLocks noGrp="1"/>
          </p:cNvSpPr>
          <p:nvPr>
            <p:ph type="title"/>
          </p:nvPr>
        </p:nvSpPr>
        <p:spPr>
          <a:xfrm>
            <a:off x="3688361" y="285226"/>
            <a:ext cx="6669243" cy="6258187"/>
          </a:xfrm>
        </p:spPr>
        <p:txBody>
          <a:bodyPr vert="horz" lIns="91440" tIns="45720" rIns="91440" bIns="45720" rtlCol="0" anchor="ctr">
            <a:normAutofit/>
          </a:bodyPr>
          <a:lstStyle/>
          <a:p>
            <a:pPr algn="l" defTabSz="914400">
              <a:lnSpc>
                <a:spcPct val="90000"/>
              </a:lnSpc>
            </a:pPr>
            <a:r>
              <a:rPr lang="en-US" sz="3200" dirty="0">
                <a:solidFill>
                  <a:srgbClr val="FFFFFF"/>
                </a:solidFill>
                <a:effectLst>
                  <a:outerShdw blurRad="38100" dist="38100" dir="2700000" algn="tl">
                    <a:srgbClr val="000000">
                      <a:alpha val="43137"/>
                    </a:srgbClr>
                  </a:outerShdw>
                </a:effectLst>
              </a:rPr>
              <a:t>2. </a:t>
            </a:r>
            <a:r>
              <a:rPr lang="en-US" sz="3200" u="sng" dirty="0">
                <a:solidFill>
                  <a:srgbClr val="FFFFFF"/>
                </a:solidFill>
                <a:effectLst>
                  <a:outerShdw blurRad="38100" dist="38100" dir="2700000" algn="tl">
                    <a:srgbClr val="000000">
                      <a:alpha val="43137"/>
                    </a:srgbClr>
                  </a:outerShdw>
                </a:effectLst>
              </a:rPr>
              <a:t>Break the silence of not sharing </a:t>
            </a:r>
            <a:r>
              <a:rPr lang="en-US" sz="3200" dirty="0">
                <a:solidFill>
                  <a:srgbClr val="FFFFFF"/>
                </a:solidFill>
                <a:effectLst>
                  <a:outerShdw blurRad="38100" dist="38100" dir="2700000" algn="tl">
                    <a:srgbClr val="000000">
                      <a:alpha val="43137"/>
                    </a:srgbClr>
                  </a:outerShdw>
                </a:effectLst>
              </a:rPr>
              <a:t>our faith and relationship with Jesus – How? a. Talk openly about the </a:t>
            </a:r>
            <a:r>
              <a:rPr lang="en-US" sz="3200" u="sng" dirty="0">
                <a:solidFill>
                  <a:srgbClr val="FFFFFF"/>
                </a:solidFill>
                <a:effectLst>
                  <a:outerShdw blurRad="38100" dist="38100" dir="2700000" algn="tl">
                    <a:srgbClr val="000000">
                      <a:alpha val="43137"/>
                    </a:srgbClr>
                  </a:outerShdw>
                </a:effectLst>
              </a:rPr>
              <a:t>possibility of personal relationship with God</a:t>
            </a:r>
            <a:r>
              <a:rPr lang="en-US" sz="3200" dirty="0">
                <a:solidFill>
                  <a:srgbClr val="FFFFFF"/>
                </a:solidFill>
                <a:effectLst>
                  <a:outerShdw blurRad="38100" dist="38100" dir="2700000" algn="tl">
                    <a:srgbClr val="000000">
                      <a:alpha val="43137"/>
                    </a:srgbClr>
                  </a:outerShdw>
                </a:effectLst>
              </a:rPr>
              <a:t/>
            </a:r>
            <a:br>
              <a:rPr lang="en-US" sz="3200" dirty="0">
                <a:solidFill>
                  <a:srgbClr val="FFFFFF"/>
                </a:solidFill>
                <a:effectLst>
                  <a:outerShdw blurRad="38100" dist="38100" dir="2700000" algn="tl">
                    <a:srgbClr val="000000">
                      <a:alpha val="43137"/>
                    </a:srgbClr>
                  </a:outerShdw>
                </a:effectLst>
              </a:rPr>
            </a:br>
            <a:r>
              <a:rPr lang="en-US" sz="3200" dirty="0">
                <a:solidFill>
                  <a:srgbClr val="FFFFFF"/>
                </a:solidFill>
                <a:effectLst>
                  <a:outerShdw blurRad="38100" dist="38100" dir="2700000" algn="tl">
                    <a:srgbClr val="000000">
                      <a:alpha val="43137"/>
                    </a:srgbClr>
                  </a:outerShdw>
                </a:effectLst>
              </a:rPr>
              <a:t>b. talk about </a:t>
            </a:r>
            <a:r>
              <a:rPr lang="en-US" sz="3200" u="sng" dirty="0">
                <a:solidFill>
                  <a:srgbClr val="FFFFFF"/>
                </a:solidFill>
                <a:effectLst>
                  <a:outerShdw blurRad="38100" dist="38100" dir="2700000" algn="tl">
                    <a:srgbClr val="000000">
                      <a:alpha val="43137"/>
                    </a:srgbClr>
                  </a:outerShdw>
                </a:effectLst>
              </a:rPr>
              <a:t>following Jesus</a:t>
            </a:r>
            <a:r>
              <a:rPr lang="en-US" sz="3200" dirty="0">
                <a:solidFill>
                  <a:srgbClr val="FFFFFF"/>
                </a:solidFill>
                <a:effectLst>
                  <a:outerShdw blurRad="38100" dist="38100" dir="2700000" algn="tl">
                    <a:srgbClr val="000000">
                      <a:alpha val="43137"/>
                    </a:srgbClr>
                  </a:outerShdw>
                </a:effectLst>
              </a:rPr>
              <a:t/>
            </a:r>
            <a:br>
              <a:rPr lang="en-US" sz="3200" dirty="0">
                <a:solidFill>
                  <a:srgbClr val="FFFFFF"/>
                </a:solidFill>
                <a:effectLst>
                  <a:outerShdw blurRad="38100" dist="38100" dir="2700000" algn="tl">
                    <a:srgbClr val="000000">
                      <a:alpha val="43137"/>
                    </a:srgbClr>
                  </a:outerShdw>
                </a:effectLst>
              </a:rPr>
            </a:br>
            <a:r>
              <a:rPr lang="en-US" sz="3200" dirty="0">
                <a:solidFill>
                  <a:srgbClr val="FFFFFF"/>
                </a:solidFill>
                <a:effectLst>
                  <a:outerShdw blurRad="38100" dist="38100" dir="2700000" algn="tl">
                    <a:srgbClr val="000000">
                      <a:alpha val="43137"/>
                    </a:srgbClr>
                  </a:outerShdw>
                </a:effectLst>
              </a:rPr>
              <a:t>c. </a:t>
            </a:r>
            <a:r>
              <a:rPr lang="en-US" sz="3200" u="sng" dirty="0">
                <a:solidFill>
                  <a:srgbClr val="FFFFFF"/>
                </a:solidFill>
                <a:effectLst>
                  <a:outerShdw blurRad="38100" dist="38100" dir="2700000" algn="tl">
                    <a:srgbClr val="000000">
                      <a:alpha val="43137"/>
                    </a:srgbClr>
                  </a:outerShdw>
                </a:effectLst>
              </a:rPr>
              <a:t>Ask others </a:t>
            </a:r>
            <a:r>
              <a:rPr lang="en-US" sz="3200" dirty="0">
                <a:solidFill>
                  <a:srgbClr val="FFFFFF"/>
                </a:solidFill>
                <a:effectLst>
                  <a:outerShdw blurRad="38100" dist="38100" dir="2700000" algn="tl">
                    <a:srgbClr val="000000">
                      <a:alpha val="43137"/>
                    </a:srgbClr>
                  </a:outerShdw>
                </a:effectLst>
              </a:rPr>
              <a:t>(incl. church members) about their relationship with God</a:t>
            </a:r>
            <a:br>
              <a:rPr lang="en-US" sz="3200" dirty="0">
                <a:solidFill>
                  <a:srgbClr val="FFFFFF"/>
                </a:solidFill>
                <a:effectLst>
                  <a:outerShdw blurRad="38100" dist="38100" dir="2700000" algn="tl">
                    <a:srgbClr val="000000">
                      <a:alpha val="43137"/>
                    </a:srgbClr>
                  </a:outerShdw>
                </a:effectLst>
              </a:rPr>
            </a:br>
            <a:r>
              <a:rPr lang="en-US" sz="3200" dirty="0">
                <a:solidFill>
                  <a:srgbClr val="FFFFFF"/>
                </a:solidFill>
                <a:effectLst>
                  <a:outerShdw blurRad="38100" dist="38100" dir="2700000" algn="tl">
                    <a:srgbClr val="000000">
                      <a:alpha val="43137"/>
                    </a:srgbClr>
                  </a:outerShdw>
                </a:effectLst>
              </a:rPr>
              <a:t>d. </a:t>
            </a:r>
            <a:r>
              <a:rPr lang="en-US" sz="3200" u="sng" dirty="0">
                <a:solidFill>
                  <a:srgbClr val="FFFFFF"/>
                </a:solidFill>
                <a:effectLst>
                  <a:outerShdw blurRad="38100" dist="38100" dir="2700000" algn="tl">
                    <a:srgbClr val="000000">
                      <a:alpha val="43137"/>
                    </a:srgbClr>
                  </a:outerShdw>
                </a:effectLst>
              </a:rPr>
              <a:t>Tell the great story of Jesus </a:t>
            </a:r>
            <a:r>
              <a:rPr lang="en-US" sz="3200" dirty="0">
                <a:solidFill>
                  <a:srgbClr val="FFFFFF"/>
                </a:solidFill>
                <a:effectLst>
                  <a:outerShdw blurRad="38100" dist="38100" dir="2700000" algn="tl">
                    <a:srgbClr val="000000">
                      <a:alpha val="43137"/>
                    </a:srgbClr>
                  </a:outerShdw>
                </a:effectLst>
              </a:rPr>
              <a:t>to others in the church. </a:t>
            </a:r>
            <a:br>
              <a:rPr lang="en-US" sz="3200" dirty="0">
                <a:solidFill>
                  <a:srgbClr val="FFFFFF"/>
                </a:solidFill>
                <a:effectLst>
                  <a:outerShdw blurRad="38100" dist="38100" dir="2700000" algn="tl">
                    <a:srgbClr val="000000">
                      <a:alpha val="43137"/>
                    </a:srgbClr>
                  </a:outerShdw>
                </a:effectLst>
              </a:rPr>
            </a:br>
            <a:r>
              <a:rPr lang="en-US" sz="3200" dirty="0">
                <a:solidFill>
                  <a:srgbClr val="FFFFFF"/>
                </a:solidFill>
                <a:effectLst>
                  <a:outerShdw blurRad="38100" dist="38100" dir="2700000" algn="tl">
                    <a:srgbClr val="000000">
                      <a:alpha val="43137"/>
                    </a:srgbClr>
                  </a:outerShdw>
                </a:effectLst>
              </a:rPr>
              <a:t>You will be surprised to </a:t>
            </a:r>
            <a:r>
              <a:rPr lang="en-US" sz="3200" dirty="0" err="1">
                <a:solidFill>
                  <a:srgbClr val="FFFFFF"/>
                </a:solidFill>
                <a:effectLst>
                  <a:outerShdw blurRad="38100" dist="38100" dir="2700000" algn="tl">
                    <a:srgbClr val="000000">
                      <a:alpha val="43137"/>
                    </a:srgbClr>
                  </a:outerShdw>
                </a:effectLst>
              </a:rPr>
              <a:t>realise</a:t>
            </a:r>
            <a:r>
              <a:rPr lang="en-US" sz="3200" dirty="0">
                <a:solidFill>
                  <a:srgbClr val="FFFFFF"/>
                </a:solidFill>
                <a:effectLst>
                  <a:outerShdw blurRad="38100" dist="38100" dir="2700000" algn="tl">
                    <a:srgbClr val="000000">
                      <a:alpha val="43137"/>
                    </a:srgbClr>
                  </a:outerShdw>
                </a:effectLst>
              </a:rPr>
              <a:t> that many people are open to hear it.        </a:t>
            </a:r>
            <a:r>
              <a:rPr lang="en-US" sz="2300" dirty="0">
                <a:solidFill>
                  <a:srgbClr val="FFFFFF"/>
                </a:solidFill>
              </a:rPr>
              <a:t>p.188</a:t>
            </a:r>
          </a:p>
        </p:txBody>
      </p:sp>
      <p:cxnSp>
        <p:nvCxnSpPr>
          <p:cNvPr id="11" name="Straight Connector 10">
            <a:extLst>
              <a:ext uri="{FF2B5EF4-FFF2-40B4-BE49-F238E27FC236}">
                <a16:creationId xmlns:a16="http://schemas.microsoft.com/office/drawing/2014/main" xmlns="" id="{624D17C8-E9C2-48A4-AA36-D7048A6CCC4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565918"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Picture 5" descr="A blurry photo of a person&#10;&#10;Description automatically generated">
            <a:extLst>
              <a:ext uri="{FF2B5EF4-FFF2-40B4-BE49-F238E27FC236}">
                <a16:creationId xmlns:a16="http://schemas.microsoft.com/office/drawing/2014/main" xmlns="" id="{81F327F5-F0B2-44E5-9BFA-1CEA7D1D56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7980" y="249907"/>
            <a:ext cx="1427334" cy="1713564"/>
          </a:xfrm>
          <a:prstGeom prst="rect">
            <a:avLst/>
          </a:prstGeom>
        </p:spPr>
      </p:pic>
    </p:spTree>
    <p:extLst>
      <p:ext uri="{BB962C8B-B14F-4D97-AF65-F5344CB8AC3E}">
        <p14:creationId xmlns:p14="http://schemas.microsoft.com/office/powerpoint/2010/main" val="24680533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4" name="Picture 3" descr="A close up of a logo&#10;&#10;Description automatically generated">
            <a:extLst>
              <a:ext uri="{FF2B5EF4-FFF2-40B4-BE49-F238E27FC236}">
                <a16:creationId xmlns:a16="http://schemas.microsoft.com/office/drawing/2014/main" xmlns="" id="{C7C5B201-623D-4470-8F99-0A93C7B81F2C}"/>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t="27177" r="9092" b="11451"/>
          <a:stretch/>
        </p:blipFill>
        <p:spPr>
          <a:xfrm>
            <a:off x="4166616" y="10"/>
            <a:ext cx="6501384" cy="6857990"/>
          </a:xfrm>
          <a:prstGeom prst="rect">
            <a:avLst/>
          </a:prstGeom>
        </p:spPr>
      </p:pic>
      <p:sp>
        <p:nvSpPr>
          <p:cNvPr id="12" name="Rectangle 11">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2" name="Title 1"/>
          <p:cNvSpPr>
            <a:spLocks noGrp="1"/>
          </p:cNvSpPr>
          <p:nvPr>
            <p:ph type="title"/>
          </p:nvPr>
        </p:nvSpPr>
        <p:spPr>
          <a:xfrm>
            <a:off x="1882485" y="1122363"/>
            <a:ext cx="3017520" cy="3204134"/>
          </a:xfrm>
        </p:spPr>
        <p:txBody>
          <a:bodyPr vert="horz" lIns="91440" tIns="45720" rIns="91440" bIns="45720" rtlCol="0" anchor="b">
            <a:normAutofit/>
          </a:bodyPr>
          <a:lstStyle/>
          <a:p>
            <a:pPr algn="l" defTabSz="914400">
              <a:lnSpc>
                <a:spcPct val="90000"/>
              </a:lnSpc>
            </a:pPr>
            <a:r>
              <a:rPr lang="en-US" sz="2900" dirty="0">
                <a:solidFill>
                  <a:srgbClr val="FF0000"/>
                </a:solidFill>
              </a:rPr>
              <a:t>Deliberately</a:t>
            </a:r>
            <a:r>
              <a:rPr lang="en-US" sz="2900" dirty="0"/>
              <a:t/>
            </a:r>
            <a:br>
              <a:rPr lang="en-US" sz="2900" dirty="0"/>
            </a:br>
            <a:r>
              <a:rPr lang="en-US" sz="2900" dirty="0"/>
              <a:t/>
            </a:r>
            <a:br>
              <a:rPr lang="en-US" sz="2900" dirty="0"/>
            </a:br>
            <a:r>
              <a:rPr lang="en-US" sz="2900" dirty="0"/>
              <a:t>&amp; </a:t>
            </a:r>
            <a:br>
              <a:rPr lang="en-US" sz="2900" dirty="0"/>
            </a:br>
            <a:r>
              <a:rPr lang="en-US" sz="2900" dirty="0"/>
              <a:t/>
            </a:r>
            <a:br>
              <a:rPr lang="en-US" sz="2900" dirty="0"/>
            </a:br>
            <a:r>
              <a:rPr lang="en-US" sz="2900" dirty="0">
                <a:solidFill>
                  <a:srgbClr val="FF0000"/>
                </a:solidFill>
              </a:rPr>
              <a:t>persistently</a:t>
            </a:r>
            <a:r>
              <a:rPr lang="en-US" sz="2900" dirty="0"/>
              <a:t/>
            </a:r>
            <a:br>
              <a:rPr lang="en-US" sz="2900" dirty="0"/>
            </a:br>
            <a:r>
              <a:rPr lang="en-US" sz="2900" dirty="0"/>
              <a:t>break silence</a:t>
            </a:r>
            <a:br>
              <a:rPr lang="en-US" sz="2900" dirty="0"/>
            </a:br>
            <a:endParaRPr lang="en-US" sz="2900" dirty="0"/>
          </a:p>
        </p:txBody>
      </p:sp>
      <p:sp>
        <p:nvSpPr>
          <p:cNvPr id="14" name="Rectangle 13">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075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84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Picture 7" descr="A blurry photo of a person&#10;&#10;Description automatically generated">
            <a:extLst>
              <a:ext uri="{FF2B5EF4-FFF2-40B4-BE49-F238E27FC236}">
                <a16:creationId xmlns:a16="http://schemas.microsoft.com/office/drawing/2014/main" xmlns="" id="{3CD2303C-4FE6-40F7-B94E-46CE6757B0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7980" y="249907"/>
            <a:ext cx="1427334" cy="1713564"/>
          </a:xfrm>
          <a:prstGeom prst="rect">
            <a:avLst/>
          </a:prstGeom>
        </p:spPr>
      </p:pic>
    </p:spTree>
    <p:extLst>
      <p:ext uri="{BB962C8B-B14F-4D97-AF65-F5344CB8AC3E}">
        <p14:creationId xmlns:p14="http://schemas.microsoft.com/office/powerpoint/2010/main" val="2795858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E20EB187-900F-4AF5-813B-101456D9FD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4" name="Picture 3" descr="A picture containing person, window, indoor, young&#10;&#10;Description automatically generated">
            <a:extLst>
              <a:ext uri="{FF2B5EF4-FFF2-40B4-BE49-F238E27FC236}">
                <a16:creationId xmlns:a16="http://schemas.microsoft.com/office/drawing/2014/main" xmlns="" id="{769ED657-7360-447F-AA53-9F7DE6ACFEEA}"/>
              </a:ext>
            </a:extLst>
          </p:cNvPr>
          <p:cNvPicPr>
            <a:picLocks noChangeAspect="1"/>
          </p:cNvPicPr>
          <p:nvPr/>
        </p:nvPicPr>
        <p:blipFill rotWithShape="1">
          <a:blip r:embed="rId2">
            <a:alphaModFix amt="50000"/>
            <a:extLst>
              <a:ext uri="{837473B0-CC2E-450A-ABE3-18F120FF3D39}">
                <a1611:picAttrSrcUrl xmlns:a1611="http://schemas.microsoft.com/office/drawing/2016/11/main" xmlns="" r:id="rId3"/>
              </a:ext>
            </a:extLst>
          </a:blip>
          <a:srcRect r="11334"/>
          <a:stretch/>
        </p:blipFill>
        <p:spPr>
          <a:xfrm>
            <a:off x="1524020" y="2"/>
            <a:ext cx="9143980" cy="6857999"/>
          </a:xfrm>
          <a:prstGeom prst="rect">
            <a:avLst/>
          </a:prstGeom>
        </p:spPr>
      </p:pic>
      <p:sp>
        <p:nvSpPr>
          <p:cNvPr id="2" name="Title 1"/>
          <p:cNvSpPr>
            <a:spLocks noGrp="1"/>
          </p:cNvSpPr>
          <p:nvPr>
            <p:ph type="title"/>
          </p:nvPr>
        </p:nvSpPr>
        <p:spPr>
          <a:xfrm>
            <a:off x="4814512" y="109058"/>
            <a:ext cx="5172879" cy="6548887"/>
          </a:xfrm>
        </p:spPr>
        <p:txBody>
          <a:bodyPr vert="horz" lIns="91440" tIns="45720" rIns="91440" bIns="45720" rtlCol="0" anchor="ctr">
            <a:normAutofit fontScale="90000"/>
          </a:bodyPr>
          <a:lstStyle/>
          <a:p>
            <a:pPr algn="l" defTabSz="914400">
              <a:lnSpc>
                <a:spcPct val="90000"/>
              </a:lnSpc>
            </a:pPr>
            <a:r>
              <a:rPr lang="en-US" sz="1800" dirty="0">
                <a:solidFill>
                  <a:srgbClr val="FFFFFF"/>
                </a:solidFill>
              </a:rPr>
              <a:t/>
            </a:r>
            <a:br>
              <a:rPr lang="en-US" sz="1800" dirty="0">
                <a:solidFill>
                  <a:srgbClr val="FFFFFF"/>
                </a:solidFill>
              </a:rPr>
            </a:br>
            <a:r>
              <a:rPr lang="en-US" sz="1800" dirty="0">
                <a:solidFill>
                  <a:srgbClr val="FFFFFF"/>
                </a:solidFill>
              </a:rPr>
              <a:t/>
            </a:r>
            <a:br>
              <a:rPr lang="en-US" sz="1800" dirty="0">
                <a:solidFill>
                  <a:srgbClr val="FFFFFF"/>
                </a:solidFill>
              </a:rPr>
            </a:br>
            <a:r>
              <a:rPr lang="en-US" sz="1800" dirty="0">
                <a:solidFill>
                  <a:srgbClr val="FFFFFF"/>
                </a:solidFill>
              </a:rPr>
              <a:t/>
            </a:r>
            <a:br>
              <a:rPr lang="en-US" sz="1800" dirty="0">
                <a:solidFill>
                  <a:srgbClr val="FFFFFF"/>
                </a:solidFill>
              </a:rPr>
            </a:br>
            <a:r>
              <a:rPr lang="en-US" sz="1800" dirty="0">
                <a:solidFill>
                  <a:srgbClr val="FFFFFF"/>
                </a:solidFill>
              </a:rPr>
              <a:t/>
            </a:r>
            <a:br>
              <a:rPr lang="en-US" sz="1800" dirty="0">
                <a:solidFill>
                  <a:srgbClr val="FFFFFF"/>
                </a:solidFill>
              </a:rPr>
            </a:br>
            <a:r>
              <a:rPr lang="en-US" sz="3600" dirty="0">
                <a:solidFill>
                  <a:srgbClr val="FFFFFF"/>
                </a:solidFill>
              </a:rPr>
              <a:t>- establish a </a:t>
            </a:r>
            <a:r>
              <a:rPr lang="en-US" sz="3600" u="sng" dirty="0">
                <a:solidFill>
                  <a:srgbClr val="FFFFFF"/>
                </a:solidFill>
              </a:rPr>
              <a:t>bridge of trust</a:t>
            </a:r>
            <a:br>
              <a:rPr lang="en-US" sz="3600" u="sng" dirty="0">
                <a:solidFill>
                  <a:srgbClr val="FFFFFF"/>
                </a:solidFill>
              </a:rPr>
            </a:br>
            <a:r>
              <a:rPr lang="en-US" sz="3600" dirty="0">
                <a:solidFill>
                  <a:srgbClr val="FFFFFF"/>
                </a:solidFill>
              </a:rPr>
              <a:t/>
            </a:r>
            <a:br>
              <a:rPr lang="en-US" sz="3600" dirty="0">
                <a:solidFill>
                  <a:srgbClr val="FFFFFF"/>
                </a:solidFill>
              </a:rPr>
            </a:br>
            <a:r>
              <a:rPr lang="en-US" sz="3600" dirty="0">
                <a:solidFill>
                  <a:srgbClr val="FFFFFF"/>
                </a:solidFill>
              </a:rPr>
              <a:t>- then ask people to talk about their </a:t>
            </a:r>
            <a:r>
              <a:rPr lang="en-US" sz="3600" u="sng" dirty="0">
                <a:solidFill>
                  <a:srgbClr val="FFFFFF"/>
                </a:solidFill>
              </a:rPr>
              <a:t>lived experience </a:t>
            </a:r>
            <a:r>
              <a:rPr lang="en-US" sz="3600" dirty="0">
                <a:solidFill>
                  <a:srgbClr val="FFFFFF"/>
                </a:solidFill>
              </a:rPr>
              <a:t>of discipleship (threshold conversations)</a:t>
            </a:r>
            <a:br>
              <a:rPr lang="en-US" sz="3600" dirty="0">
                <a:solidFill>
                  <a:srgbClr val="FFFFFF"/>
                </a:solidFill>
              </a:rPr>
            </a:br>
            <a:r>
              <a:rPr lang="en-US" sz="3600" dirty="0">
                <a:solidFill>
                  <a:srgbClr val="FFFFFF"/>
                </a:solidFill>
              </a:rPr>
              <a:t>+ </a:t>
            </a:r>
            <a:r>
              <a:rPr lang="en-US" sz="3600" u="sng" dirty="0">
                <a:solidFill>
                  <a:srgbClr val="FFFFFF"/>
                </a:solidFill>
              </a:rPr>
              <a:t>listen</a:t>
            </a:r>
            <a:r>
              <a:rPr lang="en-US" sz="3600" dirty="0">
                <a:solidFill>
                  <a:srgbClr val="FFFFFF"/>
                </a:solidFill>
              </a:rPr>
              <a:t> to what they have to say</a:t>
            </a:r>
            <a:br>
              <a:rPr lang="en-US" sz="3600" dirty="0">
                <a:solidFill>
                  <a:srgbClr val="FFFFFF"/>
                </a:solidFill>
              </a:rPr>
            </a:br>
            <a:r>
              <a:rPr lang="en-US" sz="3600" dirty="0">
                <a:solidFill>
                  <a:srgbClr val="FFFFFF"/>
                </a:solidFill>
              </a:rPr>
              <a:t/>
            </a:r>
            <a:br>
              <a:rPr lang="en-US" sz="3600" dirty="0">
                <a:solidFill>
                  <a:srgbClr val="FFFFFF"/>
                </a:solidFill>
              </a:rPr>
            </a:br>
            <a:r>
              <a:rPr lang="en-US" sz="3600" dirty="0">
                <a:solidFill>
                  <a:srgbClr val="FFFFFF"/>
                </a:solidFill>
              </a:rPr>
              <a:t>- and find out at what</a:t>
            </a:r>
            <a:r>
              <a:rPr lang="en-US" sz="3600" u="sng" dirty="0">
                <a:solidFill>
                  <a:srgbClr val="FFFFFF"/>
                </a:solidFill>
              </a:rPr>
              <a:t> stage </a:t>
            </a:r>
            <a:r>
              <a:rPr lang="en-US" sz="3600" dirty="0">
                <a:solidFill>
                  <a:srgbClr val="FFFFFF"/>
                </a:solidFill>
              </a:rPr>
              <a:t>(which threshold) the person is in becoming an intentional disciple of Jesus</a:t>
            </a:r>
            <a:r>
              <a:rPr lang="en-US" sz="1800" dirty="0">
                <a:solidFill>
                  <a:srgbClr val="FFFFFF"/>
                </a:solidFill>
              </a:rPr>
              <a:t/>
            </a:r>
            <a:br>
              <a:rPr lang="en-US" sz="1800" dirty="0">
                <a:solidFill>
                  <a:srgbClr val="FFFFFF"/>
                </a:solidFill>
              </a:rPr>
            </a:br>
            <a:r>
              <a:rPr lang="en-US" sz="1800" dirty="0">
                <a:solidFill>
                  <a:srgbClr val="FFFFFF"/>
                </a:solidFill>
              </a:rPr>
              <a:t/>
            </a:r>
            <a:br>
              <a:rPr lang="en-US" sz="1800" dirty="0">
                <a:solidFill>
                  <a:srgbClr val="FFFFFF"/>
                </a:solidFill>
              </a:rPr>
            </a:br>
            <a:r>
              <a:rPr lang="en-US" sz="1800" dirty="0">
                <a:solidFill>
                  <a:srgbClr val="FFFFFF"/>
                </a:solidFill>
              </a:rPr>
              <a:t/>
            </a:r>
            <a:br>
              <a:rPr lang="en-US" sz="1800" dirty="0">
                <a:solidFill>
                  <a:srgbClr val="FFFFFF"/>
                </a:solidFill>
              </a:rPr>
            </a:br>
            <a:r>
              <a:rPr lang="en-US" sz="1800" dirty="0">
                <a:solidFill>
                  <a:srgbClr val="FFFFFF"/>
                </a:solidFill>
              </a:rPr>
              <a:t/>
            </a:r>
            <a:br>
              <a:rPr lang="en-US" sz="1800" dirty="0">
                <a:solidFill>
                  <a:srgbClr val="FFFFFF"/>
                </a:solidFill>
              </a:rPr>
            </a:br>
            <a:r>
              <a:rPr lang="en-US" sz="1800" dirty="0">
                <a:solidFill>
                  <a:srgbClr val="FFFFFF"/>
                </a:solidFill>
              </a:rPr>
              <a:t/>
            </a:r>
            <a:br>
              <a:rPr lang="en-US" sz="1800" dirty="0">
                <a:solidFill>
                  <a:srgbClr val="FFFFFF"/>
                </a:solidFill>
              </a:rPr>
            </a:br>
            <a:r>
              <a:rPr lang="en-US" sz="1800" dirty="0">
                <a:solidFill>
                  <a:srgbClr val="FFFFFF"/>
                </a:solidFill>
              </a:rPr>
              <a:t/>
            </a:r>
            <a:br>
              <a:rPr lang="en-US" sz="1800" dirty="0">
                <a:solidFill>
                  <a:srgbClr val="FFFFFF"/>
                </a:solidFill>
              </a:rPr>
            </a:br>
            <a:endParaRPr lang="en-US" sz="1800" dirty="0">
              <a:solidFill>
                <a:srgbClr val="FFFFFF"/>
              </a:solidFill>
            </a:endParaRPr>
          </a:p>
        </p:txBody>
      </p:sp>
      <p:cxnSp>
        <p:nvCxnSpPr>
          <p:cNvPr id="12" name="Straight Connector 11">
            <a:extLst>
              <a:ext uri="{FF2B5EF4-FFF2-40B4-BE49-F238E27FC236}">
                <a16:creationId xmlns:a16="http://schemas.microsoft.com/office/drawing/2014/main" xmlns="" id="{624D17C8-E9C2-48A4-AA36-D7048A6CCC4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565918"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Picture 5" descr="A blurry photo of a person&#10;&#10;Description automatically generated">
            <a:extLst>
              <a:ext uri="{FF2B5EF4-FFF2-40B4-BE49-F238E27FC236}">
                <a16:creationId xmlns:a16="http://schemas.microsoft.com/office/drawing/2014/main" xmlns="" id="{802D0A0B-6F48-4D7F-B2B8-0BB4D112C4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7980" y="249907"/>
            <a:ext cx="1427334" cy="1713564"/>
          </a:xfrm>
          <a:prstGeom prst="rect">
            <a:avLst/>
          </a:prstGeom>
        </p:spPr>
      </p:pic>
    </p:spTree>
    <p:extLst>
      <p:ext uri="{BB962C8B-B14F-4D97-AF65-F5344CB8AC3E}">
        <p14:creationId xmlns:p14="http://schemas.microsoft.com/office/powerpoint/2010/main" val="36967722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1"/>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4" name="Picture 3" descr="A picture containing person, sport, man, table&#10;&#10;Description automatically generated">
            <a:extLst>
              <a:ext uri="{FF2B5EF4-FFF2-40B4-BE49-F238E27FC236}">
                <a16:creationId xmlns:a16="http://schemas.microsoft.com/office/drawing/2014/main" xmlns="" id="{9ED18FD7-B88F-438E-BD55-E419429D4264}"/>
              </a:ext>
            </a:extLst>
          </p:cNvPr>
          <p:cNvPicPr>
            <a:picLocks noChangeAspect="1"/>
          </p:cNvPicPr>
          <p:nvPr/>
        </p:nvPicPr>
        <p:blipFill rotWithShape="1">
          <a:blip r:embed="rId2">
            <a:alphaModFix amt="50000"/>
            <a:extLst>
              <a:ext uri="{837473B0-CC2E-450A-ABE3-18F120FF3D39}">
                <a1611:picAttrSrcUrl xmlns:a1611="http://schemas.microsoft.com/office/drawing/2016/11/main" xmlns="" r:id="rId3"/>
              </a:ext>
            </a:extLst>
          </a:blip>
          <a:srcRect r="10999" b="-2"/>
          <a:stretch/>
        </p:blipFill>
        <p:spPr>
          <a:xfrm>
            <a:off x="1524020" y="2"/>
            <a:ext cx="9143980" cy="6857999"/>
          </a:xfrm>
          <a:prstGeom prst="rect">
            <a:avLst/>
          </a:prstGeom>
        </p:spPr>
      </p:pic>
      <p:sp>
        <p:nvSpPr>
          <p:cNvPr id="2" name="Title 1"/>
          <p:cNvSpPr>
            <a:spLocks noGrp="1"/>
          </p:cNvSpPr>
          <p:nvPr>
            <p:ph type="title"/>
          </p:nvPr>
        </p:nvSpPr>
        <p:spPr>
          <a:xfrm>
            <a:off x="2152650" y="385895"/>
            <a:ext cx="7886700" cy="3514987"/>
          </a:xfrm>
        </p:spPr>
        <p:txBody>
          <a:bodyPr vert="horz" lIns="91440" tIns="45720" rIns="91440" bIns="45720" rtlCol="0" anchor="b">
            <a:normAutofit fontScale="90000"/>
          </a:bodyPr>
          <a:lstStyle/>
          <a:p>
            <a:pPr defTabSz="914400">
              <a:lnSpc>
                <a:spcPct val="90000"/>
              </a:lnSpc>
            </a:pPr>
            <a:r>
              <a:rPr lang="en-US" sz="4000" dirty="0">
                <a:solidFill>
                  <a:srgbClr val="FFFFFF"/>
                </a:solidFill>
                <a:effectLst>
                  <a:outerShdw blurRad="38100" dist="38100" dir="2700000" algn="tl">
                    <a:srgbClr val="000000">
                      <a:alpha val="43137"/>
                    </a:srgbClr>
                  </a:outerShdw>
                </a:effectLst>
              </a:rPr>
              <a:t>- because if you know where people have been and where they are on their faith journey we can </a:t>
            </a:r>
            <a:r>
              <a:rPr lang="en-US" sz="4000" u="sng" dirty="0">
                <a:solidFill>
                  <a:srgbClr val="FFFFFF"/>
                </a:solidFill>
                <a:effectLst>
                  <a:outerShdw blurRad="38100" dist="38100" dir="2700000" algn="tl">
                    <a:srgbClr val="000000">
                      <a:alpha val="43137"/>
                    </a:srgbClr>
                  </a:outerShdw>
                </a:effectLst>
              </a:rPr>
              <a:t>more effectively encourage </a:t>
            </a:r>
            <a:r>
              <a:rPr lang="en-US" sz="4000" dirty="0">
                <a:solidFill>
                  <a:srgbClr val="FFFFFF"/>
                </a:solidFill>
                <a:effectLst>
                  <a:outerShdw blurRad="38100" dist="38100" dir="2700000" algn="tl">
                    <a:srgbClr val="000000">
                      <a:alpha val="43137"/>
                    </a:srgbClr>
                  </a:outerShdw>
                </a:effectLst>
              </a:rPr>
              <a:t>them towards intentional discipleship</a:t>
            </a:r>
            <a:br>
              <a:rPr lang="en-US" sz="4000" dirty="0">
                <a:solidFill>
                  <a:srgbClr val="FFFFFF"/>
                </a:solidFill>
                <a:effectLst>
                  <a:outerShdw blurRad="38100" dist="38100" dir="2700000" algn="tl">
                    <a:srgbClr val="000000">
                      <a:alpha val="43137"/>
                    </a:srgbClr>
                  </a:outerShdw>
                </a:effectLst>
              </a:rPr>
            </a:br>
            <a:r>
              <a:rPr lang="en-US" sz="3200" dirty="0">
                <a:solidFill>
                  <a:srgbClr val="FFFFFF"/>
                </a:solidFill>
              </a:rPr>
              <a:t/>
            </a:r>
            <a:br>
              <a:rPr lang="en-US" sz="3200" dirty="0">
                <a:solidFill>
                  <a:srgbClr val="FFFFFF"/>
                </a:solidFill>
              </a:rPr>
            </a:br>
            <a:r>
              <a:rPr lang="en-US" sz="3200" dirty="0">
                <a:solidFill>
                  <a:srgbClr val="FFFFFF"/>
                </a:solidFill>
              </a:rPr>
              <a:t>(see practical idea on p. 192)</a:t>
            </a:r>
          </a:p>
        </p:txBody>
      </p:sp>
      <p:sp>
        <p:nvSpPr>
          <p:cNvPr id="5" name="TextBox 4">
            <a:extLst>
              <a:ext uri="{FF2B5EF4-FFF2-40B4-BE49-F238E27FC236}">
                <a16:creationId xmlns:a16="http://schemas.microsoft.com/office/drawing/2014/main" xmlns="" id="{B22F4ED7-D2ED-493E-B943-BBC8EBDB2E37}"/>
              </a:ext>
            </a:extLst>
          </p:cNvPr>
          <p:cNvSpPr txBox="1"/>
          <p:nvPr/>
        </p:nvSpPr>
        <p:spPr>
          <a:xfrm>
            <a:off x="8227910" y="6657946"/>
            <a:ext cx="2440091" cy="200055"/>
          </a:xfrm>
          <a:prstGeom prst="rect">
            <a:avLst/>
          </a:prstGeom>
          <a:solidFill>
            <a:srgbClr val="000000"/>
          </a:solidFill>
        </p:spPr>
        <p:txBody>
          <a:bodyPr wrap="none" rtlCol="0">
            <a:spAutoFit/>
          </a:bodyPr>
          <a:lstStyle/>
          <a:p>
            <a:pPr algn="r" defTabSz="457200">
              <a:spcAft>
                <a:spcPts val="600"/>
              </a:spcAft>
            </a:pPr>
            <a:r>
              <a:rPr lang="en-GB" sz="700">
                <a:solidFill>
                  <a:srgbClr val="FFFFFF"/>
                </a:solidFill>
                <a:latin typeface="Calibri"/>
                <a:hlinkClick r:id="rId3" tooltip="http://www.writerightwords.com/how-to-encourage-others/">
                  <a:extLst>
                    <a:ext uri="{A12FA001-AC4F-418D-AE19-62706E023703}">
                      <ahyp:hlinkClr xmlns:ahyp="http://schemas.microsoft.com/office/drawing/2018/hyperlinkcolor" xmlns="" val="tx"/>
                    </a:ext>
                  </a:extLst>
                </a:hlinkClick>
              </a:rPr>
              <a:t>This Photo</a:t>
            </a:r>
            <a:r>
              <a:rPr lang="en-GB" sz="700">
                <a:solidFill>
                  <a:srgbClr val="FFFFFF"/>
                </a:solidFill>
                <a:latin typeface="Calibri"/>
              </a:rPr>
              <a:t> by Unknown Author is licensed under </a:t>
            </a:r>
            <a:r>
              <a:rPr lang="en-GB" sz="700">
                <a:solidFill>
                  <a:srgbClr val="FFFFFF"/>
                </a:solidFill>
                <a:latin typeface="Calibri"/>
                <a:hlinkClick r:id="rId4" tooltip="https://creativecommons.org/licenses/by-nc-sa/3.0/">
                  <a:extLst>
                    <a:ext uri="{A12FA001-AC4F-418D-AE19-62706E023703}">
                      <ahyp:hlinkClr xmlns:ahyp="http://schemas.microsoft.com/office/drawing/2018/hyperlinkcolor" xmlns="" val="tx"/>
                    </a:ext>
                  </a:extLst>
                </a:hlinkClick>
              </a:rPr>
              <a:t>CC BY-SA-NC</a:t>
            </a:r>
            <a:endParaRPr lang="en-GB" sz="700">
              <a:solidFill>
                <a:srgbClr val="FFFFFF"/>
              </a:solidFill>
              <a:latin typeface="Calibri"/>
            </a:endParaRPr>
          </a:p>
        </p:txBody>
      </p:sp>
      <p:pic>
        <p:nvPicPr>
          <p:cNvPr id="6" name="Picture 5" descr="A blurry photo of a person&#10;&#10;Description automatically generated">
            <a:extLst>
              <a:ext uri="{FF2B5EF4-FFF2-40B4-BE49-F238E27FC236}">
                <a16:creationId xmlns:a16="http://schemas.microsoft.com/office/drawing/2014/main" xmlns="" id="{F8E04675-198C-432C-B560-37891DC718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7980" y="249907"/>
            <a:ext cx="1427334" cy="1713564"/>
          </a:xfrm>
          <a:prstGeom prst="rect">
            <a:avLst/>
          </a:prstGeom>
        </p:spPr>
      </p:pic>
    </p:spTree>
    <p:extLst>
      <p:ext uri="{BB962C8B-B14F-4D97-AF65-F5344CB8AC3E}">
        <p14:creationId xmlns:p14="http://schemas.microsoft.com/office/powerpoint/2010/main" val="16840556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9226" y="1912691"/>
            <a:ext cx="8607104" cy="2667698"/>
          </a:xfrm>
        </p:spPr>
        <p:txBody>
          <a:bodyPr vert="horz" lIns="91440" tIns="45720" rIns="91440" bIns="45720" rtlCol="0" anchor="b">
            <a:normAutofit/>
          </a:bodyPr>
          <a:lstStyle/>
          <a:p>
            <a:pPr algn="l" defTabSz="914400">
              <a:lnSpc>
                <a:spcPct val="90000"/>
              </a:lnSpc>
            </a:pPr>
            <a:r>
              <a:rPr lang="en-US" sz="2000" b="1" u="sng" dirty="0">
                <a:solidFill>
                  <a:srgbClr val="FF0000"/>
                </a:solidFill>
              </a:rPr>
              <a:t>The ABCs of threshold </a:t>
            </a:r>
            <a:r>
              <a:rPr lang="en-US" sz="2000" b="1" dirty="0">
                <a:solidFill>
                  <a:srgbClr val="FF0000"/>
                </a:solidFill>
              </a:rPr>
              <a:t>conversations</a:t>
            </a:r>
            <a:r>
              <a:rPr lang="en-US" sz="2000" u="sng" dirty="0"/>
              <a:t/>
            </a:r>
            <a:br>
              <a:rPr lang="en-US" sz="2000" u="sng" dirty="0"/>
            </a:br>
            <a:r>
              <a:rPr lang="en-US" sz="2000" dirty="0"/>
              <a:t/>
            </a:r>
            <a:br>
              <a:rPr lang="en-US" sz="2000" dirty="0"/>
            </a:br>
            <a:r>
              <a:rPr lang="en-US" sz="2000" dirty="0"/>
              <a:t>- it is an incredibly powerful tool of </a:t>
            </a:r>
            <a:r>
              <a:rPr lang="en-US" sz="2000" dirty="0" err="1"/>
              <a:t>evangelising</a:t>
            </a:r>
            <a:r>
              <a:rPr lang="en-US" sz="2000" dirty="0"/>
              <a:t> (which simultaneously </a:t>
            </a:r>
            <a:r>
              <a:rPr lang="en-US" sz="2000" u="sng" dirty="0"/>
              <a:t>breaks the silence </a:t>
            </a:r>
            <a:r>
              <a:rPr lang="en-US" sz="2000" dirty="0"/>
              <a:t>and </a:t>
            </a:r>
            <a:r>
              <a:rPr lang="en-US" sz="2000" u="sng" dirty="0"/>
              <a:t>raises the central issues </a:t>
            </a:r>
            <a:r>
              <a:rPr lang="en-US" sz="2000" dirty="0"/>
              <a:t>of what it means to be a Catholic Christian.</a:t>
            </a:r>
            <a:br>
              <a:rPr lang="en-US" sz="2000" dirty="0"/>
            </a:br>
            <a:r>
              <a:rPr lang="en-US" sz="2000" dirty="0"/>
              <a:t>- you can have these types of conversations even sitting on a bus or an airplane, or with family, friends and acquaintances</a:t>
            </a:r>
            <a:br>
              <a:rPr lang="en-US" sz="2000" dirty="0"/>
            </a:br>
            <a:r>
              <a:rPr lang="en-US" sz="2000" dirty="0"/>
              <a:t>- but a bridge of trust between you is a pre- condition for this</a:t>
            </a:r>
            <a:r>
              <a:rPr lang="en-US" sz="1200" dirty="0"/>
              <a:t/>
            </a:r>
            <a:br>
              <a:rPr lang="en-US" sz="1200" dirty="0"/>
            </a:br>
            <a:endParaRPr lang="en-US" sz="1200" dirty="0"/>
          </a:p>
        </p:txBody>
      </p:sp>
      <p:pic>
        <p:nvPicPr>
          <p:cNvPr id="7" name="Picture 6" descr="A large passenger jet sitting on top of a runway&#10;&#10;Description automatically generated">
            <a:extLst>
              <a:ext uri="{FF2B5EF4-FFF2-40B4-BE49-F238E27FC236}">
                <a16:creationId xmlns:a16="http://schemas.microsoft.com/office/drawing/2014/main" xmlns="" id="{5AB3C8AD-F718-4F63-AC11-DC14D16B8AA1}"/>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r="3012" b="-1"/>
          <a:stretch/>
        </p:blipFill>
        <p:spPr>
          <a:xfrm>
            <a:off x="4260988" y="3"/>
            <a:ext cx="6407012" cy="2130473"/>
          </a:xfrm>
          <a:custGeom>
            <a:avLst/>
            <a:gdLst/>
            <a:ahLst/>
            <a:cxnLst/>
            <a:rect l="l" t="t" r="r" b="b"/>
            <a:pathLst>
              <a:path w="8542682" h="2130473">
                <a:moveTo>
                  <a:pt x="986689" y="0"/>
                </a:moveTo>
                <a:lnTo>
                  <a:pt x="8542682" y="0"/>
                </a:lnTo>
                <a:lnTo>
                  <a:pt x="8542682" y="2130473"/>
                </a:lnTo>
                <a:lnTo>
                  <a:pt x="0" y="2130473"/>
                </a:lnTo>
                <a:close/>
              </a:path>
            </a:pathLst>
          </a:custGeom>
        </p:spPr>
      </p:pic>
      <p:pic>
        <p:nvPicPr>
          <p:cNvPr id="15" name="Picture 14" descr="A group of people sitting at a table&#10;&#10;Description automatically generated">
            <a:extLst>
              <a:ext uri="{FF2B5EF4-FFF2-40B4-BE49-F238E27FC236}">
                <a16:creationId xmlns:a16="http://schemas.microsoft.com/office/drawing/2014/main" xmlns="" id="{CD3C3B4A-36C4-462B-BFD6-81DCF1DE67DF}"/>
              </a:ext>
            </a:extLst>
          </p:cNvPr>
          <p:cNvPicPr>
            <a:picLocks noChangeAspect="1"/>
          </p:cNvPicPr>
          <p:nvPr/>
        </p:nvPicPr>
        <p:blipFill rotWithShape="1">
          <a:blip r:embed="rId4">
            <a:extLst>
              <a:ext uri="{837473B0-CC2E-450A-ABE3-18F120FF3D39}">
                <a1611:picAttrSrcUrl xmlns:a1611="http://schemas.microsoft.com/office/drawing/2016/11/main" xmlns="" r:id="rId5"/>
              </a:ext>
            </a:extLst>
          </a:blip>
          <a:srcRect t="4905" r="2" b="2"/>
          <a:stretch/>
        </p:blipFill>
        <p:spPr>
          <a:xfrm>
            <a:off x="1524021" y="-6956"/>
            <a:ext cx="3356335" cy="2130473"/>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p:spPr>
      </p:pic>
      <p:sp>
        <p:nvSpPr>
          <p:cNvPr id="47" name="Freeform 34">
            <a:extLst>
              <a:ext uri="{FF2B5EF4-FFF2-40B4-BE49-F238E27FC236}">
                <a16:creationId xmlns:a16="http://schemas.microsoft.com/office/drawing/2014/main" xmlns="" id="{1453C4A9-C0F7-4891-A7CA-C230D2F224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7311646" y="4682362"/>
            <a:ext cx="3356355" cy="2174680"/>
          </a:xfrm>
          <a:custGeom>
            <a:avLst/>
            <a:gdLst>
              <a:gd name="connsiteX0" fmla="*/ 3468199 w 4475140"/>
              <a:gd name="connsiteY0" fmla="*/ 2174680 h 2174680"/>
              <a:gd name="connsiteX1" fmla="*/ 0 w 4475140"/>
              <a:gd name="connsiteY1" fmla="*/ 2174680 h 2174680"/>
              <a:gd name="connsiteX2" fmla="*/ 0 w 4475140"/>
              <a:gd name="connsiteY2" fmla="*/ 0 h 2174680"/>
              <a:gd name="connsiteX3" fmla="*/ 1074821 w 4475140"/>
              <a:gd name="connsiteY3" fmla="*/ 0 h 2174680"/>
              <a:gd name="connsiteX4" fmla="*/ 1074821 w 4475140"/>
              <a:gd name="connsiteY4" fmla="*/ 478 h 2174680"/>
              <a:gd name="connsiteX5" fmla="*/ 4475140 w 4475140"/>
              <a:gd name="connsiteY5" fmla="*/ 478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3468199" y="2174680"/>
                </a:moveTo>
                <a:lnTo>
                  <a:pt x="0" y="2174680"/>
                </a:lnTo>
                <a:lnTo>
                  <a:pt x="0" y="0"/>
                </a:lnTo>
                <a:lnTo>
                  <a:pt x="1074821" y="0"/>
                </a:lnTo>
                <a:lnTo>
                  <a:pt x="1074821" y="478"/>
                </a:lnTo>
                <a:lnTo>
                  <a:pt x="4475140" y="478"/>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latin typeface="Calibri"/>
            </a:endParaRPr>
          </a:p>
        </p:txBody>
      </p:sp>
      <p:pic>
        <p:nvPicPr>
          <p:cNvPr id="4" name="Picture 3" descr="A white bus driving down a city street&#10;&#10;Description automatically generated">
            <a:extLst>
              <a:ext uri="{FF2B5EF4-FFF2-40B4-BE49-F238E27FC236}">
                <a16:creationId xmlns:a16="http://schemas.microsoft.com/office/drawing/2014/main" xmlns="" id="{5092E229-7CDD-4785-9EB1-5B0C895F97F2}"/>
              </a:ext>
            </a:extLst>
          </p:cNvPr>
          <p:cNvPicPr>
            <a:picLocks noChangeAspect="1"/>
          </p:cNvPicPr>
          <p:nvPr/>
        </p:nvPicPr>
        <p:blipFill rotWithShape="1">
          <a:blip r:embed="rId6">
            <a:extLst>
              <a:ext uri="{837473B0-CC2E-450A-ABE3-18F120FF3D39}">
                <a1611:picAttrSrcUrl xmlns:a1611="http://schemas.microsoft.com/office/drawing/2016/11/main" xmlns="" r:id="rId7"/>
              </a:ext>
            </a:extLst>
          </a:blip>
          <a:srcRect t="25652" r="-2" b="14138"/>
          <a:stretch/>
        </p:blipFill>
        <p:spPr>
          <a:xfrm>
            <a:off x="1524020" y="4682838"/>
            <a:ext cx="6422512" cy="2175160"/>
          </a:xfrm>
          <a:custGeom>
            <a:avLst/>
            <a:gdLst/>
            <a:ahLst/>
            <a:cxnLst/>
            <a:rect l="l" t="t" r="r" b="b"/>
            <a:pathLst>
              <a:path w="8563376" h="2175160">
                <a:moveTo>
                  <a:pt x="0" y="0"/>
                </a:moveTo>
                <a:lnTo>
                  <a:pt x="8563376" y="0"/>
                </a:lnTo>
                <a:lnTo>
                  <a:pt x="7555992" y="2175160"/>
                </a:lnTo>
                <a:lnTo>
                  <a:pt x="0" y="2175160"/>
                </a:lnTo>
                <a:close/>
              </a:path>
            </a:pathLst>
          </a:custGeom>
        </p:spPr>
      </p:pic>
      <p:sp>
        <p:nvSpPr>
          <p:cNvPr id="5" name="TextBox 4">
            <a:extLst>
              <a:ext uri="{FF2B5EF4-FFF2-40B4-BE49-F238E27FC236}">
                <a16:creationId xmlns:a16="http://schemas.microsoft.com/office/drawing/2014/main" xmlns="" id="{B2D504DA-E041-4CF5-B6AA-C869A26A1EDA}"/>
              </a:ext>
            </a:extLst>
          </p:cNvPr>
          <p:cNvSpPr txBox="1"/>
          <p:nvPr/>
        </p:nvSpPr>
        <p:spPr>
          <a:xfrm>
            <a:off x="6028392" y="6870700"/>
            <a:ext cx="2307042" cy="200055"/>
          </a:xfrm>
          <a:prstGeom prst="rect">
            <a:avLst/>
          </a:prstGeom>
          <a:solidFill>
            <a:srgbClr val="000000"/>
          </a:solidFill>
        </p:spPr>
        <p:txBody>
          <a:bodyPr wrap="none" rtlCol="0">
            <a:spAutoFit/>
          </a:bodyPr>
          <a:lstStyle/>
          <a:p>
            <a:pPr algn="r" defTabSz="457200">
              <a:spcAft>
                <a:spcPts val="600"/>
              </a:spcAft>
            </a:pPr>
            <a:r>
              <a:rPr lang="en-GB" sz="700">
                <a:solidFill>
                  <a:srgbClr val="FFFFFF"/>
                </a:solidFill>
                <a:latin typeface="Calibri"/>
                <a:hlinkClick r:id="rId8" tooltip="https://en.wikipedia.org/wiki/First_Berkshire_%26_The_Thames_Valley">
                  <a:extLst>
                    <a:ext uri="{A12FA001-AC4F-418D-AE19-62706E023703}">
                      <ahyp:hlinkClr xmlns:ahyp="http://schemas.microsoft.com/office/drawing/2018/hyperlinkcolor" xmlns="" val="tx"/>
                    </a:ext>
                  </a:extLst>
                </a:hlinkClick>
              </a:rPr>
              <a:t>This Photo</a:t>
            </a:r>
            <a:r>
              <a:rPr lang="en-GB" sz="700">
                <a:solidFill>
                  <a:srgbClr val="FFFFFF"/>
                </a:solidFill>
                <a:latin typeface="Calibri"/>
              </a:rPr>
              <a:t> by Unknown Author is licensed under </a:t>
            </a:r>
            <a:r>
              <a:rPr lang="en-GB" sz="700">
                <a:solidFill>
                  <a:srgbClr val="FFFFFF"/>
                </a:solidFill>
                <a:latin typeface="Calibri"/>
                <a:hlinkClick r:id="rId9" tooltip="https://creativecommons.org/licenses/by-sa/3.0/">
                  <a:extLst>
                    <a:ext uri="{A12FA001-AC4F-418D-AE19-62706E023703}">
                      <ahyp:hlinkClr xmlns:ahyp="http://schemas.microsoft.com/office/drawing/2018/hyperlinkcolor" xmlns="" val="tx"/>
                    </a:ext>
                  </a:extLst>
                </a:hlinkClick>
              </a:rPr>
              <a:t>CC BY-SA</a:t>
            </a:r>
            <a:endParaRPr lang="en-GB" sz="700">
              <a:solidFill>
                <a:srgbClr val="FFFFFF"/>
              </a:solidFill>
              <a:latin typeface="Calibri"/>
            </a:endParaRPr>
          </a:p>
        </p:txBody>
      </p:sp>
      <p:sp>
        <p:nvSpPr>
          <p:cNvPr id="8" name="TextBox 7">
            <a:extLst>
              <a:ext uri="{FF2B5EF4-FFF2-40B4-BE49-F238E27FC236}">
                <a16:creationId xmlns:a16="http://schemas.microsoft.com/office/drawing/2014/main" xmlns="" id="{10EEEB91-52F9-46F2-ADB5-9F72C2F5B38D}"/>
              </a:ext>
            </a:extLst>
          </p:cNvPr>
          <p:cNvSpPr txBox="1"/>
          <p:nvPr/>
        </p:nvSpPr>
        <p:spPr>
          <a:xfrm>
            <a:off x="8348134" y="6870700"/>
            <a:ext cx="2319866" cy="200055"/>
          </a:xfrm>
          <a:prstGeom prst="rect">
            <a:avLst/>
          </a:prstGeom>
          <a:solidFill>
            <a:srgbClr val="000000"/>
          </a:solidFill>
        </p:spPr>
        <p:txBody>
          <a:bodyPr wrap="none" rtlCol="0">
            <a:spAutoFit/>
          </a:bodyPr>
          <a:lstStyle/>
          <a:p>
            <a:pPr algn="r" defTabSz="457200">
              <a:spcAft>
                <a:spcPts val="600"/>
              </a:spcAft>
            </a:pPr>
            <a:r>
              <a:rPr lang="en-GB" sz="700">
                <a:solidFill>
                  <a:srgbClr val="FFFFFF"/>
                </a:solidFill>
                <a:latin typeface="Calibri"/>
                <a:hlinkClick r:id="rId3" tooltip="http://www.pngall.com/plane-png">
                  <a:extLst>
                    <a:ext uri="{A12FA001-AC4F-418D-AE19-62706E023703}">
                      <ahyp:hlinkClr xmlns:ahyp="http://schemas.microsoft.com/office/drawing/2018/hyperlinkcolor" xmlns="" val="tx"/>
                    </a:ext>
                  </a:extLst>
                </a:hlinkClick>
              </a:rPr>
              <a:t>This Photo</a:t>
            </a:r>
            <a:r>
              <a:rPr lang="en-GB" sz="700">
                <a:solidFill>
                  <a:srgbClr val="FFFFFF"/>
                </a:solidFill>
                <a:latin typeface="Calibri"/>
              </a:rPr>
              <a:t> by Unknown Author is licensed under </a:t>
            </a:r>
            <a:r>
              <a:rPr lang="en-GB" sz="700">
                <a:solidFill>
                  <a:srgbClr val="FFFFFF"/>
                </a:solidFill>
                <a:latin typeface="Calibri"/>
                <a:hlinkClick r:id="rId10" tooltip="https://creativecommons.org/licenses/by-nc/3.0/">
                  <a:extLst>
                    <a:ext uri="{A12FA001-AC4F-418D-AE19-62706E023703}">
                      <ahyp:hlinkClr xmlns:ahyp="http://schemas.microsoft.com/office/drawing/2018/hyperlinkcolor" xmlns="" val="tx"/>
                    </a:ext>
                  </a:extLst>
                </a:hlinkClick>
              </a:rPr>
              <a:t>CC BY-NC</a:t>
            </a:r>
            <a:endParaRPr lang="en-GB" sz="700">
              <a:solidFill>
                <a:srgbClr val="FFFFFF"/>
              </a:solidFill>
              <a:latin typeface="Calibri"/>
            </a:endParaRPr>
          </a:p>
        </p:txBody>
      </p:sp>
      <p:sp>
        <p:nvSpPr>
          <p:cNvPr id="42" name="TextBox 41">
            <a:extLst>
              <a:ext uri="{FF2B5EF4-FFF2-40B4-BE49-F238E27FC236}">
                <a16:creationId xmlns:a16="http://schemas.microsoft.com/office/drawing/2014/main" xmlns="" id="{0F247DFD-4138-4AFD-9CD6-72009DC03678}"/>
              </a:ext>
            </a:extLst>
          </p:cNvPr>
          <p:cNvSpPr txBox="1"/>
          <p:nvPr/>
        </p:nvSpPr>
        <p:spPr>
          <a:xfrm>
            <a:off x="3689414" y="6870700"/>
            <a:ext cx="2326278" cy="200055"/>
          </a:xfrm>
          <a:prstGeom prst="rect">
            <a:avLst/>
          </a:prstGeom>
          <a:solidFill>
            <a:srgbClr val="000000"/>
          </a:solidFill>
        </p:spPr>
        <p:txBody>
          <a:bodyPr wrap="none" rtlCol="0">
            <a:spAutoFit/>
          </a:bodyPr>
          <a:lstStyle/>
          <a:p>
            <a:pPr algn="r" defTabSz="457200">
              <a:spcAft>
                <a:spcPts val="600"/>
              </a:spcAft>
            </a:pPr>
            <a:r>
              <a:rPr lang="en-GB" sz="700">
                <a:solidFill>
                  <a:srgbClr val="FFFFFF"/>
                </a:solidFill>
                <a:latin typeface="Calibri"/>
                <a:hlinkClick r:id="rId5" tooltip="http://www.flickr.com/photos/luann_snawder_photography/7504849966/">
                  <a:extLst>
                    <a:ext uri="{A12FA001-AC4F-418D-AE19-62706E023703}">
                      <ahyp:hlinkClr xmlns:ahyp="http://schemas.microsoft.com/office/drawing/2018/hyperlinkcolor" xmlns="" val="tx"/>
                    </a:ext>
                  </a:extLst>
                </a:hlinkClick>
              </a:rPr>
              <a:t>This Photo</a:t>
            </a:r>
            <a:r>
              <a:rPr lang="en-GB" sz="700">
                <a:solidFill>
                  <a:srgbClr val="FFFFFF"/>
                </a:solidFill>
                <a:latin typeface="Calibri"/>
              </a:rPr>
              <a:t> by Unknown Author is licensed under </a:t>
            </a:r>
            <a:r>
              <a:rPr lang="en-GB" sz="700">
                <a:solidFill>
                  <a:srgbClr val="FFFFFF"/>
                </a:solidFill>
                <a:latin typeface="Calibri"/>
                <a:hlinkClick r:id="rId11" tooltip="https://creativecommons.org/licenses/by-nd/3.0/">
                  <a:extLst>
                    <a:ext uri="{A12FA001-AC4F-418D-AE19-62706E023703}">
                      <ahyp:hlinkClr xmlns:ahyp="http://schemas.microsoft.com/office/drawing/2018/hyperlinkcolor" xmlns="" val="tx"/>
                    </a:ext>
                  </a:extLst>
                </a:hlinkClick>
              </a:rPr>
              <a:t>CC BY-ND</a:t>
            </a:r>
            <a:endParaRPr lang="en-GB" sz="700">
              <a:solidFill>
                <a:srgbClr val="FFFFFF"/>
              </a:solidFill>
              <a:latin typeface="Calibri"/>
            </a:endParaRPr>
          </a:p>
        </p:txBody>
      </p:sp>
      <p:pic>
        <p:nvPicPr>
          <p:cNvPr id="10" name="Picture 9" descr="A blurry photo of a person&#10;&#10;Description automatically generated">
            <a:extLst>
              <a:ext uri="{FF2B5EF4-FFF2-40B4-BE49-F238E27FC236}">
                <a16:creationId xmlns:a16="http://schemas.microsoft.com/office/drawing/2014/main" xmlns="" id="{B5313BBA-77B8-4EEA-8FAF-B50B6F1A551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67980" y="249907"/>
            <a:ext cx="1427334" cy="1713564"/>
          </a:xfrm>
          <a:prstGeom prst="rect">
            <a:avLst/>
          </a:prstGeom>
        </p:spPr>
      </p:pic>
    </p:spTree>
    <p:extLst>
      <p:ext uri="{BB962C8B-B14F-4D97-AF65-F5344CB8AC3E}">
        <p14:creationId xmlns:p14="http://schemas.microsoft.com/office/powerpoint/2010/main" val="22672409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55666830-9A19-4E01-8505-D6C7F9AC56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4" name="Picture 3" descr="A picture containing person, sitting, table, boy&#10;&#10;Description automatically generated">
            <a:extLst>
              <a:ext uri="{FF2B5EF4-FFF2-40B4-BE49-F238E27FC236}">
                <a16:creationId xmlns:a16="http://schemas.microsoft.com/office/drawing/2014/main" xmlns="" id="{12E66332-E600-4662-B773-0D8145BBC39E}"/>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b="24478"/>
          <a:stretch/>
        </p:blipFill>
        <p:spPr>
          <a:xfrm>
            <a:off x="4606596" y="10"/>
            <a:ext cx="6061405"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2" name="Freeform: Shape 11">
            <a:extLst>
              <a:ext uri="{FF2B5EF4-FFF2-40B4-BE49-F238E27FC236}">
                <a16:creationId xmlns:a16="http://schemas.microsoft.com/office/drawing/2014/main" xmlns="" id="{AE9FC877-7FB6-4D22-9988-35420644E2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1"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useBgFill="1">
        <p:nvSpPr>
          <p:cNvPr id="14" name="Freeform: Shape 13">
            <a:extLst>
              <a:ext uri="{FF2B5EF4-FFF2-40B4-BE49-F238E27FC236}">
                <a16:creationId xmlns:a16="http://schemas.microsoft.com/office/drawing/2014/main" xmlns="" id="{E41809D1-F12E-46BB-B804-5F209D325E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1"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2" name="Title 1"/>
          <p:cNvSpPr>
            <a:spLocks noGrp="1"/>
          </p:cNvSpPr>
          <p:nvPr>
            <p:ph type="title"/>
          </p:nvPr>
        </p:nvSpPr>
        <p:spPr>
          <a:xfrm>
            <a:off x="1648432" y="109058"/>
            <a:ext cx="3426439" cy="6392411"/>
          </a:xfrm>
        </p:spPr>
        <p:txBody>
          <a:bodyPr vert="horz" lIns="91440" tIns="45720" rIns="91440" bIns="45720" rtlCol="0" anchor="b">
            <a:normAutofit fontScale="90000"/>
          </a:bodyPr>
          <a:lstStyle/>
          <a:p>
            <a:pPr algn="l" defTabSz="914400">
              <a:lnSpc>
                <a:spcPct val="90000"/>
              </a:lnSpc>
            </a:pPr>
            <a:r>
              <a:rPr lang="en-US" sz="1400" dirty="0"/>
              <a:t/>
            </a:r>
            <a:br>
              <a:rPr lang="en-US" sz="1400" dirty="0"/>
            </a:br>
            <a:r>
              <a:rPr lang="en-US" sz="1400" dirty="0"/>
              <a:t/>
            </a:r>
            <a:br>
              <a:rPr lang="en-US" sz="1400" dirty="0"/>
            </a:br>
            <a:r>
              <a:rPr lang="en-US" sz="2400" dirty="0"/>
              <a:t>- </a:t>
            </a:r>
            <a:r>
              <a:rPr lang="en-US" sz="2700" dirty="0"/>
              <a:t>It is a </a:t>
            </a:r>
            <a:r>
              <a:rPr lang="en-US" sz="2700" u="sng" dirty="0"/>
              <a:t>supportive</a:t>
            </a:r>
            <a:r>
              <a:rPr lang="en-US" sz="2700" dirty="0"/>
              <a:t>, </a:t>
            </a:r>
            <a:r>
              <a:rPr lang="en-US" sz="2700" u="sng" dirty="0"/>
              <a:t>inviting</a:t>
            </a:r>
            <a:r>
              <a:rPr lang="en-US" sz="2700" dirty="0"/>
              <a:t>, </a:t>
            </a:r>
            <a:r>
              <a:rPr lang="en-US" sz="2700" u="sng" dirty="0"/>
              <a:t>open-ended</a:t>
            </a:r>
            <a:r>
              <a:rPr lang="en-US" sz="2700" dirty="0"/>
              <a:t>, prayerful </a:t>
            </a:r>
            <a:r>
              <a:rPr lang="en-US" sz="2700" u="sng" dirty="0"/>
              <a:t>listening</a:t>
            </a:r>
            <a:r>
              <a:rPr lang="en-US" sz="2700" dirty="0"/>
              <a:t> witness to God’s love, compassion and forgiveness (it is </a:t>
            </a:r>
            <a:r>
              <a:rPr lang="en-US" sz="2700" u="sng" dirty="0"/>
              <a:t>not about converting people to Christianity</a:t>
            </a:r>
            <a:r>
              <a:rPr lang="en-US" sz="2700" dirty="0"/>
              <a:t>)</a:t>
            </a:r>
            <a:br>
              <a:rPr lang="en-US" sz="2700" dirty="0"/>
            </a:br>
            <a:r>
              <a:rPr lang="en-US" sz="2700" dirty="0"/>
              <a:t/>
            </a:r>
            <a:br>
              <a:rPr lang="en-US" sz="2700" dirty="0"/>
            </a:br>
            <a:r>
              <a:rPr lang="en-US" sz="2700" dirty="0"/>
              <a:t>- in it you need to </a:t>
            </a:r>
            <a:r>
              <a:rPr lang="en-US" sz="2700" u="sng" dirty="0"/>
              <a:t>listen to more than just words</a:t>
            </a:r>
            <a:r>
              <a:rPr lang="en-US" sz="2700" dirty="0"/>
              <a:t>; you </a:t>
            </a:r>
            <a:r>
              <a:rPr lang="en-US" sz="2700" u="sng" dirty="0"/>
              <a:t>listen also to </a:t>
            </a:r>
            <a:r>
              <a:rPr lang="en-US" sz="2700" dirty="0"/>
              <a:t>what comes across beyond words (</a:t>
            </a:r>
            <a:r>
              <a:rPr lang="en-US" sz="2700" u="sng" dirty="0">
                <a:solidFill>
                  <a:srgbClr val="FF0000"/>
                </a:solidFill>
              </a:rPr>
              <a:t>meaning and feelings beyond the spoken words</a:t>
            </a:r>
            <a:r>
              <a:rPr lang="en-US" sz="2700" dirty="0"/>
              <a:t>)</a:t>
            </a:r>
            <a:br>
              <a:rPr lang="en-US" sz="2700" dirty="0"/>
            </a:br>
            <a:r>
              <a:rPr lang="en-US" sz="2700" dirty="0"/>
              <a:t/>
            </a:r>
            <a:br>
              <a:rPr lang="en-US" sz="2700" dirty="0"/>
            </a:br>
            <a:r>
              <a:rPr lang="en-US" sz="2700" dirty="0"/>
              <a:t>- it is </a:t>
            </a:r>
            <a:r>
              <a:rPr lang="en-US" sz="2700" b="1" dirty="0"/>
              <a:t>NOT FAITH SHARING</a:t>
            </a:r>
            <a:endParaRPr lang="en-US" sz="1400" dirty="0"/>
          </a:p>
        </p:txBody>
      </p:sp>
      <p:sp>
        <p:nvSpPr>
          <p:cNvPr id="16" name="Rectangle 15">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075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84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xmlns="" id="{BC3BC4A8-AE0D-4B68-B61D-004B0442CAAC}"/>
              </a:ext>
            </a:extLst>
          </p:cNvPr>
          <p:cNvSpPr txBox="1"/>
          <p:nvPr/>
        </p:nvSpPr>
        <p:spPr>
          <a:xfrm>
            <a:off x="8348134" y="6657946"/>
            <a:ext cx="2319866" cy="200055"/>
          </a:xfrm>
          <a:prstGeom prst="rect">
            <a:avLst/>
          </a:prstGeom>
          <a:solidFill>
            <a:srgbClr val="000000"/>
          </a:solidFill>
        </p:spPr>
        <p:txBody>
          <a:bodyPr wrap="none" rtlCol="0">
            <a:spAutoFit/>
          </a:bodyPr>
          <a:lstStyle/>
          <a:p>
            <a:pPr algn="r" defTabSz="457200">
              <a:spcAft>
                <a:spcPts val="600"/>
              </a:spcAft>
            </a:pPr>
            <a:r>
              <a:rPr lang="en-GB" sz="700">
                <a:solidFill>
                  <a:srgbClr val="FFFFFF"/>
                </a:solidFill>
                <a:latin typeface="Calibri"/>
                <a:hlinkClick r:id="rId3" tooltip="https://www.groundreport.com/the-importance-of-active-listening-in-peer-support/">
                  <a:extLst>
                    <a:ext uri="{A12FA001-AC4F-418D-AE19-62706E023703}">
                      <ahyp:hlinkClr xmlns:ahyp="http://schemas.microsoft.com/office/drawing/2018/hyperlinkcolor" xmlns="" val="tx"/>
                    </a:ext>
                  </a:extLst>
                </a:hlinkClick>
              </a:rPr>
              <a:t>This Photo</a:t>
            </a:r>
            <a:r>
              <a:rPr lang="en-GB" sz="700">
                <a:solidFill>
                  <a:srgbClr val="FFFFFF"/>
                </a:solidFill>
                <a:latin typeface="Calibri"/>
              </a:rPr>
              <a:t> by Unknown Author is licensed under </a:t>
            </a:r>
            <a:r>
              <a:rPr lang="en-GB" sz="700">
                <a:solidFill>
                  <a:srgbClr val="FFFFFF"/>
                </a:solidFill>
                <a:latin typeface="Calibri"/>
                <a:hlinkClick r:id="rId4" tooltip="https://creativecommons.org/licenses/by-nc/3.0/">
                  <a:extLst>
                    <a:ext uri="{A12FA001-AC4F-418D-AE19-62706E023703}">
                      <ahyp:hlinkClr xmlns:ahyp="http://schemas.microsoft.com/office/drawing/2018/hyperlinkcolor" xmlns="" val="tx"/>
                    </a:ext>
                  </a:extLst>
                </a:hlinkClick>
              </a:rPr>
              <a:t>CC BY-NC</a:t>
            </a:r>
            <a:endParaRPr lang="en-GB" sz="700">
              <a:solidFill>
                <a:srgbClr val="FFFFFF"/>
              </a:solidFill>
              <a:latin typeface="Calibri"/>
            </a:endParaRPr>
          </a:p>
        </p:txBody>
      </p:sp>
      <p:pic>
        <p:nvPicPr>
          <p:cNvPr id="11" name="Picture 10" descr="A blurry photo of a person&#10;&#10;Description automatically generated">
            <a:extLst>
              <a:ext uri="{FF2B5EF4-FFF2-40B4-BE49-F238E27FC236}">
                <a16:creationId xmlns:a16="http://schemas.microsoft.com/office/drawing/2014/main" xmlns="" id="{EABD451D-44AD-40DF-849F-0A6E1EDC56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7980" y="249907"/>
            <a:ext cx="1427334" cy="1713564"/>
          </a:xfrm>
          <a:prstGeom prst="rect">
            <a:avLst/>
          </a:prstGeom>
        </p:spPr>
      </p:pic>
    </p:spTree>
    <p:extLst>
      <p:ext uri="{BB962C8B-B14F-4D97-AF65-F5344CB8AC3E}">
        <p14:creationId xmlns:p14="http://schemas.microsoft.com/office/powerpoint/2010/main" val="38383171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22A397E7-BF60-45B2-84C7-B074B76C37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7" name="Picture 6" descr="A picture containing sitting, wine, object, table&#10;&#10;Description automatically generated">
            <a:extLst>
              <a:ext uri="{FF2B5EF4-FFF2-40B4-BE49-F238E27FC236}">
                <a16:creationId xmlns:a16="http://schemas.microsoft.com/office/drawing/2014/main" xmlns="" id="{B9C48926-3D63-44C1-A14A-58FDD065DE2D}"/>
              </a:ext>
            </a:extLst>
          </p:cNvPr>
          <p:cNvPicPr>
            <a:picLocks noChangeAspect="1"/>
          </p:cNvPicPr>
          <p:nvPr/>
        </p:nvPicPr>
        <p:blipFill rotWithShape="1">
          <a:blip r:embed="rId2">
            <a:alphaModFix/>
            <a:extLst>
              <a:ext uri="{837473B0-CC2E-450A-ABE3-18F120FF3D39}">
                <a1611:picAttrSrcUrl xmlns:a1611="http://schemas.microsoft.com/office/drawing/2016/11/main" xmlns="" r:id="rId3"/>
              </a:ext>
            </a:extLst>
          </a:blip>
          <a:srcRect l="5724" r="7792"/>
          <a:stretch/>
        </p:blipFill>
        <p:spPr>
          <a:xfrm>
            <a:off x="4736926" y="10"/>
            <a:ext cx="5931074" cy="6857992"/>
          </a:xfrm>
          <a:prstGeom prst="rect">
            <a:avLst/>
          </a:prstGeom>
        </p:spPr>
      </p:pic>
      <p:sp>
        <p:nvSpPr>
          <p:cNvPr id="15" name="Rectangle 14">
            <a:extLst>
              <a:ext uri="{FF2B5EF4-FFF2-40B4-BE49-F238E27FC236}">
                <a16:creationId xmlns:a16="http://schemas.microsoft.com/office/drawing/2014/main" xmlns="" id="{890DEF05-784E-4B61-89E4-04C4ECF4E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2070497" y="1115219"/>
            <a:ext cx="4352674" cy="3876223"/>
          </a:xfrm>
        </p:spPr>
        <p:txBody>
          <a:bodyPr vert="horz" lIns="91440" tIns="45720" rIns="91440" bIns="45720" rtlCol="0" anchor="b">
            <a:normAutofit/>
          </a:bodyPr>
          <a:lstStyle/>
          <a:p>
            <a:pPr algn="l" defTabSz="914400">
              <a:lnSpc>
                <a:spcPct val="90000"/>
              </a:lnSpc>
            </a:pPr>
            <a:r>
              <a:rPr lang="en-US" sz="2800" dirty="0">
                <a:solidFill>
                  <a:schemeClr val="bg1"/>
                </a:solidFill>
              </a:rPr>
              <a:t>- NEITHER COUNSELLING</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 NEITHER APOLOGETICS</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 NEVER JUDGMENTAL</a:t>
            </a:r>
          </a:p>
        </p:txBody>
      </p:sp>
      <p:cxnSp>
        <p:nvCxnSpPr>
          <p:cNvPr id="17" name="Straight Connector 16">
            <a:extLst>
              <a:ext uri="{FF2B5EF4-FFF2-40B4-BE49-F238E27FC236}">
                <a16:creationId xmlns:a16="http://schemas.microsoft.com/office/drawing/2014/main" xmlns="" id="{C41BAEC7-F7B0-4224-8B18-8F74B7D87F0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1620439"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0A6B60C4-1EE1-4FBF-A139-232A08F00A09}"/>
              </a:ext>
            </a:extLst>
          </p:cNvPr>
          <p:cNvSpPr txBox="1"/>
          <p:nvPr/>
        </p:nvSpPr>
        <p:spPr>
          <a:xfrm>
            <a:off x="8208674" y="6657948"/>
            <a:ext cx="2459327" cy="200055"/>
          </a:xfrm>
          <a:prstGeom prst="rect">
            <a:avLst/>
          </a:prstGeom>
          <a:solidFill>
            <a:srgbClr val="000000"/>
          </a:solidFill>
        </p:spPr>
        <p:txBody>
          <a:bodyPr wrap="none" rtlCol="0">
            <a:spAutoFit/>
          </a:bodyPr>
          <a:lstStyle/>
          <a:p>
            <a:pPr algn="r" defTabSz="457200">
              <a:spcAft>
                <a:spcPts val="600"/>
              </a:spcAft>
            </a:pPr>
            <a:r>
              <a:rPr lang="en-GB" sz="700">
                <a:solidFill>
                  <a:srgbClr val="FFFFFF"/>
                </a:solidFill>
                <a:latin typeface="Calibri"/>
                <a:hlinkClick r:id="rId3" tooltip="http://angelobisi.deviantart.com/art/Bubble-Rainbow-95030901">
                  <a:extLst>
                    <a:ext uri="{A12FA001-AC4F-418D-AE19-62706E023703}">
                      <ahyp:hlinkClr xmlns:ahyp="http://schemas.microsoft.com/office/drawing/2018/hyperlinkcolor" xmlns="" val="tx"/>
                    </a:ext>
                  </a:extLst>
                </a:hlinkClick>
              </a:rPr>
              <a:t>This Photo</a:t>
            </a:r>
            <a:r>
              <a:rPr lang="en-GB" sz="700">
                <a:solidFill>
                  <a:srgbClr val="FFFFFF"/>
                </a:solidFill>
                <a:latin typeface="Calibri"/>
              </a:rPr>
              <a:t> by Unknown Author is licensed under </a:t>
            </a:r>
            <a:r>
              <a:rPr lang="en-GB" sz="700">
                <a:solidFill>
                  <a:srgbClr val="FFFFFF"/>
                </a:solidFill>
                <a:latin typeface="Calibri"/>
                <a:hlinkClick r:id="rId4" tooltip="https://creativecommons.org/licenses/by-nc-nd/3.0/">
                  <a:extLst>
                    <a:ext uri="{A12FA001-AC4F-418D-AE19-62706E023703}">
                      <ahyp:hlinkClr xmlns:ahyp="http://schemas.microsoft.com/office/drawing/2018/hyperlinkcolor" xmlns="" val="tx"/>
                    </a:ext>
                  </a:extLst>
                </a:hlinkClick>
              </a:rPr>
              <a:t>CC BY-NC-ND</a:t>
            </a:r>
            <a:endParaRPr lang="en-GB" sz="700">
              <a:solidFill>
                <a:srgbClr val="FFFFFF"/>
              </a:solidFill>
              <a:latin typeface="Calibri"/>
            </a:endParaRPr>
          </a:p>
        </p:txBody>
      </p:sp>
      <p:pic>
        <p:nvPicPr>
          <p:cNvPr id="9" name="Picture 8" descr="A blurry photo of a person&#10;&#10;Description automatically generated">
            <a:extLst>
              <a:ext uri="{FF2B5EF4-FFF2-40B4-BE49-F238E27FC236}">
                <a16:creationId xmlns:a16="http://schemas.microsoft.com/office/drawing/2014/main" xmlns="" id="{449ECC1C-1EE0-44A6-BE7B-81759C92B1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7980" y="249907"/>
            <a:ext cx="1427334" cy="1713564"/>
          </a:xfrm>
          <a:prstGeom prst="rect">
            <a:avLst/>
          </a:prstGeom>
        </p:spPr>
      </p:pic>
    </p:spTree>
    <p:extLst>
      <p:ext uri="{BB962C8B-B14F-4D97-AF65-F5344CB8AC3E}">
        <p14:creationId xmlns:p14="http://schemas.microsoft.com/office/powerpoint/2010/main" val="18009856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18800</TotalTime>
  <Words>433</Words>
  <Application>Microsoft Office PowerPoint</Application>
  <PresentationFormat>Widescreen</PresentationFormat>
  <Paragraphs>70</Paragraphs>
  <Slides>21</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Candara</vt:lpstr>
      <vt:lpstr>Georgia</vt:lpstr>
      <vt:lpstr>Verdana</vt:lpstr>
      <vt:lpstr>Wingdings</vt:lpstr>
      <vt:lpstr>1_Office Theme</vt:lpstr>
      <vt:lpstr>The Double-in-Five Challenge  - it is a parish challenge to double the number of committed disciples of Jesus in 5 years How? P. 186</vt:lpstr>
      <vt:lpstr>PowerPoint Presentation</vt:lpstr>
      <vt:lpstr>2. Break the silence of not sharing our faith and relationship with Jesus – How? a. Talk openly about the possibility of personal relationship with God b. talk about following Jesus c. Ask others (incl. church members) about their relationship with God d. Tell the great story of Jesus to others in the church.  You will be surprised to realise that many people are open to hear it.        p.188</vt:lpstr>
      <vt:lpstr>Deliberately  &amp;   persistently break silence </vt:lpstr>
      <vt:lpstr>    - establish a bridge of trust  - then ask people to talk about their lived experience of discipleship (threshold conversations) + listen to what they have to say  - and find out at what stage (which threshold) the person is in becoming an intentional disciple of Jesus      </vt:lpstr>
      <vt:lpstr>- because if you know where people have been and where they are on their faith journey we can more effectively encourage them towards intentional discipleship  (see practical idea on p. 192)</vt:lpstr>
      <vt:lpstr>The ABCs of threshold conversations  - it is an incredibly powerful tool of evangelising (which simultaneously breaks the silence and raises the central issues of what it means to be a Catholic Christian. - you can have these types of conversations even sitting on a bus or an airplane, or with family, friends and acquaintances - but a bridge of trust between you is a pre- condition for this </vt:lpstr>
      <vt:lpstr>  - It is a supportive, inviting, open-ended, prayerful listening witness to God’s love, compassion and forgiveness (it is not about converting people to Christianity)  - in it you need to listen to more than just words; you listen also to what comes across beyond words (meaning and feelings beyond the spoken words)  - it is NOT FAITH SHARING</vt:lpstr>
      <vt:lpstr>- NEITHER COUNSELLING    - NEITHER APOLOGETICS    - NEVER JUDGMENTAL</vt:lpstr>
      <vt:lpstr>- But it is extremely SIMPLE  In practice: Start with asking the following or similar question:  Can you describe your relationship with God to this point in your life? Or Can you tell me about the story of your relationship with God so far?</vt:lpstr>
      <vt:lpstr>Peoples lived experiences of relationship with God can be totally out of line with their religious belonging  IMPORTANT RULE: never accept a ‘label’ in the place of a life story p. 194</vt:lpstr>
      <vt:lpstr>PowerPoint Presentation</vt:lpstr>
      <vt:lpstr>If someone describes himself/herself as an ‘atheist’ ask the question:  What do you mean by being an atheist? Or  Tell me about the God that you don’t believe in? or Do you believe in any other kind of God or universal spirit? P. 195</vt:lpstr>
      <vt:lpstr>If the person still describes himself/herself as an atheist,   ask: Have you ever believed in God? If so, why did you stop believing in him? Or Do you ever pray? If yes, how? Or What gives meaning to your life?  P. 196</vt:lpstr>
      <vt:lpstr>Remember you need to have a bridge of TRUST   If none is in place, foster one first p. 196</vt:lpstr>
      <vt:lpstr>How to find out if there is trust towards religion in place? Ask:  Have you had a significant exposure to religion or spirituality at some point in your life?  Are you close to any religious or spiritual person? Why do you like/trust him/her? What role does God play in his/her life? How do you fell about that? Could you ever imagine believing in God? If so what would that God be like?  [See a list of questions you may ask, on p. 198]  P.196 </vt:lpstr>
      <vt:lpstr>Our goal in such kind of conversations is to listen for the ‘’seeds of the Word’’ (what the Spirit has already done= preparation) and to lay bare reverently these seeds of the Word that lie hidden in your conversation partner p. 197</vt:lpstr>
      <vt:lpstr>When people are asked, especially the first time, about their relationship with God, they may become open to a new perspective p. 197</vt:lpstr>
      <vt:lpstr>So there are 2 basic questions to ask  Start with: What has your relationship with God been like to this point in your life?  Finish with: If you could ask God one question that you knew he would answer right away, what would it be? See p. 198</vt:lpstr>
      <vt:lpstr>When we are in conversation, we eventually have to tell the Great Story of Jesus (the kerygma)       see p.199</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Double-in-Five Challenge  - it is a parish challenge to double the number of committed disciples of Jesus in 5 years How? P. 186</dc:title>
  <dc:creator>Peter Columba</dc:creator>
  <cp:lastModifiedBy>Microsoft account</cp:lastModifiedBy>
  <cp:revision>5</cp:revision>
  <dcterms:created xsi:type="dcterms:W3CDTF">2020-06-16T20:13:59Z</dcterms:created>
  <dcterms:modified xsi:type="dcterms:W3CDTF">2020-07-02T20:34:44Z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